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319" r:id="rId4"/>
    <p:sldId id="258" r:id="rId5"/>
    <p:sldId id="318" r:id="rId6"/>
    <p:sldId id="260" r:id="rId7"/>
    <p:sldId id="317" r:id="rId8"/>
    <p:sldId id="315" r:id="rId9"/>
    <p:sldId id="275" r:id="rId10"/>
    <p:sldId id="261" r:id="rId11"/>
    <p:sldId id="262" r:id="rId12"/>
    <p:sldId id="259" r:id="rId13"/>
    <p:sldId id="264" r:id="rId14"/>
    <p:sldId id="265" r:id="rId15"/>
    <p:sldId id="280" r:id="rId16"/>
    <p:sldId id="269" r:id="rId17"/>
    <p:sldId id="266" r:id="rId18"/>
    <p:sldId id="270" r:id="rId19"/>
    <p:sldId id="281" r:id="rId20"/>
    <p:sldId id="282" r:id="rId21"/>
    <p:sldId id="283" r:id="rId22"/>
    <p:sldId id="320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32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14" r:id="rId43"/>
    <p:sldId id="302" r:id="rId44"/>
    <p:sldId id="303" r:id="rId45"/>
    <p:sldId id="304" r:id="rId46"/>
    <p:sldId id="305" r:id="rId47"/>
    <p:sldId id="306" r:id="rId48"/>
    <p:sldId id="307" r:id="rId49"/>
    <p:sldId id="268" r:id="rId50"/>
    <p:sldId id="276" r:id="rId51"/>
    <p:sldId id="277" r:id="rId52"/>
    <p:sldId id="278" r:id="rId53"/>
    <p:sldId id="313" r:id="rId54"/>
    <p:sldId id="322" r:id="rId55"/>
    <p:sldId id="316" r:id="rId56"/>
    <p:sldId id="308" r:id="rId5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DA5"/>
    <a:srgbClr val="5FAEB9"/>
    <a:srgbClr val="3984DF"/>
    <a:srgbClr val="3552E3"/>
    <a:srgbClr val="1C15AB"/>
    <a:srgbClr val="467490"/>
    <a:srgbClr val="2F6EBB"/>
    <a:srgbClr val="C80000"/>
    <a:srgbClr val="CC6F5C"/>
    <a:srgbClr val="FF616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632" autoAdjust="0"/>
  </p:normalViewPr>
  <p:slideViewPr>
    <p:cSldViewPr>
      <p:cViewPr varScale="1">
        <p:scale>
          <a:sx n="61" d="100"/>
          <a:sy n="61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8EF35-1143-4CE8-B4E6-099E4D67D9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6014B-8B25-4AC7-A337-67315F4E3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014B-8B25-4AC7-A337-67315F4E3B3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04D7F-A65D-4895-8801-E1ED3022191E}" type="datetimeFigureOut">
              <a:rPr lang="fr-FR"/>
              <a:pPr>
                <a:defRPr/>
              </a:pPr>
              <a:t>04/04/2011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F1E7C-DB1D-4981-A069-13EB780823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7542F-9CAF-4029-849E-9D323CECDAD2}" type="datetimeFigureOut">
              <a:rPr lang="fr-FR"/>
              <a:pPr>
                <a:defRPr/>
              </a:pPr>
              <a:t>04/04/2011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17A2-0944-4028-B0D1-4AE5C332D9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25BEA-AFD9-4A8F-A05A-21F569CCB6A4}" type="datetimeFigureOut">
              <a:rPr lang="fr-FR"/>
              <a:pPr>
                <a:defRPr/>
              </a:pPr>
              <a:t>04/04/2011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C52E9-3160-4A46-A8DF-E659CC794CD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B5EE5-6614-4690-BA27-10E5076593EF}" type="datetimeFigureOut">
              <a:rPr lang="fr-FR"/>
              <a:pPr>
                <a:defRPr/>
              </a:pPr>
              <a:t>04/04/2011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46F1-D6C2-4220-85B0-C19003CDD4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BF05-C0DE-4E03-B53D-61020702EA66}" type="datetimeFigureOut">
              <a:rPr lang="fr-FR"/>
              <a:pPr>
                <a:defRPr/>
              </a:pPr>
              <a:t>04/04/2011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9AC8-6248-4F8B-B81B-3BAB8A8B07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BE477-0202-406F-AB8C-91E92C3D34F1}" type="datetimeFigureOut">
              <a:rPr lang="fr-FR"/>
              <a:pPr>
                <a:defRPr/>
              </a:pPr>
              <a:t>04/04/2011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17D9-CD6F-49A6-B1B0-A9F8B542FD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AEB4B-C3F3-498C-8A21-116F7985BFB0}" type="datetimeFigureOut">
              <a:rPr lang="fr-FR"/>
              <a:pPr>
                <a:defRPr/>
              </a:pPr>
              <a:t>04/04/2011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EABD2-15C2-48A6-A89F-81F9CD618D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B3F68-72AA-4B45-9F33-1C40D3649754}" type="datetimeFigureOut">
              <a:rPr lang="fr-FR"/>
              <a:pPr>
                <a:defRPr/>
              </a:pPr>
              <a:t>04/04/2011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D4097-DFFC-41C4-A9A0-DC6B0368601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5964-9076-448D-AFF3-BF0B80A4109E}" type="datetimeFigureOut">
              <a:rPr lang="fr-FR"/>
              <a:pPr>
                <a:defRPr/>
              </a:pPr>
              <a:t>04/04/2011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96022-175C-4213-93FE-EBB0B68EFD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97E3-3CF2-454B-B7BC-04BFE6E73F6F}" type="datetimeFigureOut">
              <a:rPr lang="fr-FR"/>
              <a:pPr>
                <a:defRPr/>
              </a:pPr>
              <a:t>04/04/2011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A7D80-E7A1-48E9-B59A-5C5A63513C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DB514-D465-4889-8C0E-213E8A586B75}" type="datetimeFigureOut">
              <a:rPr lang="fr-FR"/>
              <a:pPr>
                <a:defRPr/>
              </a:pPr>
              <a:t>04/04/2011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45545-A56C-4A0F-9C17-FE263125FB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FD722F-751F-4387-A9AE-EC63C325DD67}" type="datetimeFigureOut">
              <a:rPr lang="fr-FR"/>
              <a:pPr>
                <a:defRPr/>
              </a:pPr>
              <a:t>04/04/2011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D69112-D2B3-4EFA-8F2D-39C6BCC57B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0.jpe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4.jpeg"/><Relationship Id="rId4" Type="http://schemas.openxmlformats.org/officeDocument/2006/relationships/image" Target="../media/image11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vaind.org/" TargetMode="Externa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14282" y="2143116"/>
            <a:ext cx="8786874" cy="6429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KEVA Ancient mineral DROPS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fr-FR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571604" y="3143248"/>
            <a:ext cx="6400800" cy="10001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spc="3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Formulated In Europe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1670" y="214290"/>
            <a:ext cx="47863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500" spc="-150" dirty="0">
                <a:solidFill>
                  <a:srgbClr val="006600"/>
                </a:solidFill>
                <a:latin typeface="Algerian" pitchFamily="82" charset="0"/>
              </a:rPr>
              <a:t>KEVA 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n-US" sz="2500" spc="-150" dirty="0">
                <a:solidFill>
                  <a:srgbClr val="006600"/>
                </a:solidFill>
                <a:latin typeface="Algerian" pitchFamily="82" charset="0"/>
              </a:rPr>
              <a:t>INDUSTRIES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6793" y="1129713"/>
            <a:ext cx="4945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  <a:cs typeface="Times New Roman" pitchFamily="18" charset="0"/>
              </a:rPr>
              <a:t>Brings First </a:t>
            </a:r>
            <a:r>
              <a:rPr lang="en-US" sz="3200" dirty="0">
                <a:solidFill>
                  <a:schemeClr val="bg1"/>
                </a:solidFill>
                <a:latin typeface="Brush Script MT" pitchFamily="66" charset="0"/>
                <a:cs typeface="Times New Roman" pitchFamily="18" charset="0"/>
              </a:rPr>
              <a:t>Time 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  <a:cs typeface="Times New Roman" pitchFamily="18" charset="0"/>
              </a:rPr>
              <a:t>In </a:t>
            </a:r>
            <a:r>
              <a:rPr lang="en-US" sz="3200" dirty="0">
                <a:solidFill>
                  <a:schemeClr val="bg1"/>
                </a:solidFill>
                <a:latin typeface="Brush Script MT" pitchFamily="66" charset="0"/>
                <a:cs typeface="Times New Roman" pitchFamily="18" charset="0"/>
              </a:rPr>
              <a:t>India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6000"/>
            <a:lum bright="64000" contrast="45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57422" y="142852"/>
            <a:ext cx="454002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+mj-ea"/>
                <a:cs typeface="+mj-cs"/>
              </a:rPr>
              <a:t>Benefits of KAMD</a:t>
            </a:r>
            <a:endParaRPr lang="en-US" sz="3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642918"/>
            <a:ext cx="91440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GB" sz="2500" b="1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92100" dir="4860000" sx="85000" sy="85000" algn="tl">
                    <a:srgbClr val="0070C0">
                      <a:alpha val="31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Facilitates safe and effective detoxification</a:t>
            </a:r>
            <a:endParaRPr lang="en-US" sz="2500" b="1" dirty="0" smtClean="0">
              <a:ln w="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292100" dir="4860000" sx="85000" sy="85000" algn="tl">
                  <a:srgbClr val="0070C0">
                    <a:alpha val="31000"/>
                  </a:srgbClr>
                </a:outerShdw>
              </a:effectLst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GB" sz="2500" b="1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92100" dir="4860000" sx="85000" sy="85000" algn="tl">
                    <a:srgbClr val="0070C0">
                      <a:alpha val="31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Relief of aches, pains, spasms</a:t>
            </a:r>
            <a:endParaRPr lang="en-US" sz="2500" b="1" dirty="0" smtClean="0">
              <a:ln w="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292100" dir="4860000" sx="85000" sy="85000" algn="tl">
                  <a:srgbClr val="0070C0">
                    <a:alpha val="31000"/>
                  </a:srgbClr>
                </a:outerShdw>
              </a:effectLst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GB" sz="2500" b="1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92100" dir="4860000" sx="85000" sy="85000" algn="tl">
                    <a:srgbClr val="0070C0">
                      <a:alpha val="31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Elevates mood and relieves stress</a:t>
            </a:r>
            <a:endParaRPr lang="en-US" sz="2500" b="1" dirty="0" smtClean="0">
              <a:ln w="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292100" dir="4860000" sx="85000" sy="85000" algn="tl">
                  <a:srgbClr val="0070C0">
                    <a:alpha val="31000"/>
                  </a:srgbClr>
                </a:outerShdw>
              </a:effectLst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R="0" lvl="0" indent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GB" sz="2500" b="1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92100" dir="4860000" sx="85000" sy="85000" algn="tl">
                    <a:srgbClr val="0070C0">
                      <a:alpha val="31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Encourages healthy skin tissue &amp; </a:t>
            </a:r>
            <a:r>
              <a:rPr lang="en-US" sz="2500" b="1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92100" dir="4860000" sx="85000" sy="85000" algn="tl">
                    <a:srgbClr val="0070C0">
                      <a:alpha val="31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protects against skin disorders</a:t>
            </a:r>
          </a:p>
          <a:p>
            <a:pPr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GB" sz="2500" b="1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92100" dir="4860000" sx="85000" sy="85000" algn="tl">
                    <a:srgbClr val="0070C0">
                      <a:alpha val="31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Fights depression</a:t>
            </a:r>
            <a:endParaRPr lang="en-US" sz="2500" b="1" dirty="0" smtClean="0">
              <a:ln w="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292100" dir="4860000" sx="85000" sy="85000" algn="tl">
                  <a:srgbClr val="0070C0">
                    <a:alpha val="31000"/>
                  </a:srgbClr>
                </a:outerShdw>
              </a:effectLst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R="0" lvl="0" indent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GB" sz="2500" b="1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92100" dir="4860000" sx="85000" sy="85000" algn="tl">
                    <a:srgbClr val="0070C0">
                      <a:alpha val="31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Helps maintain proper muscle function</a:t>
            </a:r>
            <a:endParaRPr lang="en-US" sz="2500" b="1" dirty="0" smtClean="0">
              <a:ln w="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292100" dir="4860000" sx="85000" sy="85000" algn="tl">
                  <a:srgbClr val="0070C0">
                    <a:alpha val="31000"/>
                  </a:srgbClr>
                </a:outerShdw>
              </a:effectLst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GB" sz="2500" b="1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92100" dir="4860000" sx="85000" sy="85000" algn="tl">
                    <a:srgbClr val="0070C0">
                      <a:alpha val="31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Supports a healthy immune system</a:t>
            </a:r>
            <a:endParaRPr lang="en-US" sz="2500" b="1" dirty="0" smtClean="0">
              <a:ln w="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292100" dir="4860000" sx="85000" sy="85000" algn="tl">
                  <a:srgbClr val="0070C0">
                    <a:alpha val="31000"/>
                  </a:srgbClr>
                </a:outerShdw>
              </a:effectLst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R="0" lvl="0" indent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GB" sz="2500" b="1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92100" dir="4860000" sx="85000" sy="85000" algn="tl">
                    <a:srgbClr val="0070C0">
                      <a:alpha val="31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Balances the hormonal system</a:t>
            </a:r>
            <a:endParaRPr kumimoji="0" lang="en-US" sz="2500" b="0" i="0" u="none" strike="noStrike" cap="none" normalizeH="0" baseline="0" dirty="0" smtClean="0">
              <a:ln w="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292100" dir="4860000" sx="85000" sy="85000" algn="tl">
                  <a:srgbClr val="0070C0">
                    <a:alpha val="31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6000"/>
            <a:lum bright="68000" contrast="22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8" y="357166"/>
            <a:ext cx="9001156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latinLnBrk="0" hangingPunct="0">
              <a:lnSpc>
                <a:spcPct val="200000"/>
              </a:lnSpc>
              <a:buClrTx/>
              <a:buSzTx/>
              <a:buFont typeface="Wingdings" pitchFamily="2" charset="2"/>
              <a:buChar char="ü"/>
              <a:tabLst/>
            </a:pPr>
            <a:r>
              <a:rPr lang="en-GB" sz="2500" b="1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92100" dir="4860000" sx="85000" sy="85000" algn="tl">
                    <a:srgbClr val="0070C0">
                      <a:alpha val="31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Calms overactive nerves</a:t>
            </a:r>
            <a:endParaRPr lang="en-US" sz="2500" b="1" dirty="0" smtClean="0">
              <a:ln w="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292100" dir="4860000" sx="85000" sy="85000" algn="tl">
                  <a:srgbClr val="0070C0">
                    <a:alpha val="31000"/>
                  </a:srgbClr>
                </a:outerShdw>
              </a:effectLst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algn="ctr" defTabSz="914400" eaLnBrk="0" latinLnBrk="0" hangingPunct="0">
              <a:lnSpc>
                <a:spcPct val="200000"/>
              </a:lnSpc>
              <a:buClrTx/>
              <a:buSzTx/>
              <a:buFont typeface="Wingdings" pitchFamily="2" charset="2"/>
              <a:buChar char="ü"/>
              <a:tabLst/>
            </a:pPr>
            <a:r>
              <a:rPr lang="en-GB" sz="2500" b="1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92100" dir="4860000" sx="85000" sy="85000" algn="tl">
                    <a:srgbClr val="0070C0">
                      <a:alpha val="31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Improves quality of sleep</a:t>
            </a:r>
            <a:endParaRPr lang="en-US" sz="2500" b="1" dirty="0" smtClean="0">
              <a:ln w="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292100" dir="4860000" sx="85000" sy="85000" algn="tl">
                  <a:srgbClr val="0070C0">
                    <a:alpha val="31000"/>
                  </a:srgbClr>
                </a:outerShdw>
              </a:effectLst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200000"/>
              </a:lnSpc>
              <a:buFont typeface="Wingdings" pitchFamily="2" charset="2"/>
              <a:buChar char="ü"/>
            </a:pPr>
            <a:r>
              <a:rPr lang="en-GB" sz="2500" b="1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92100" dir="4860000" sx="85000" sy="85000" algn="tl">
                    <a:srgbClr val="0070C0">
                      <a:alpha val="31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Managing disorders like </a:t>
            </a:r>
            <a:r>
              <a:rPr lang="en-US" sz="2500" b="1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92100" dir="4860000" sx="85000" sy="85000" algn="tl">
                    <a:srgbClr val="0070C0">
                      <a:alpha val="31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hypertension, migraines, arth</a:t>
            </a:r>
            <a:r>
              <a:rPr lang="en-US" sz="2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ritis etc.</a:t>
            </a:r>
          </a:p>
          <a:p>
            <a:pPr marR="0" lvl="0" indent="0" algn="ctr" eaLnBrk="0" fontAlgn="base" hangingPunct="0">
              <a:lnSpc>
                <a:spcPct val="2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</a:pPr>
            <a:r>
              <a:rPr lang="en-US" sz="2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92100" dir="4860000" sx="85000" sy="85000" algn="tl">
                    <a:srgbClr val="0070C0">
                      <a:alpha val="31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Maintains healthy blood sugar levels</a:t>
            </a:r>
          </a:p>
          <a:p>
            <a:pPr algn="ctr" eaLnBrk="0" fontAlgn="base" hangingPunct="0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500" b="1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92100" dir="4860000" sx="85000" sy="85000" algn="tl">
                    <a:srgbClr val="0070C0">
                      <a:alpha val="31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Improves &amp; strengthens bones, joints &amp; teeth</a:t>
            </a:r>
          </a:p>
          <a:p>
            <a:pPr marR="0" lvl="0" indent="0" algn="ctr" eaLnBrk="0" fontAlgn="base" hangingPunct="0">
              <a:lnSpc>
                <a:spcPct val="2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</a:pPr>
            <a:r>
              <a:rPr lang="en-US" sz="2500" b="1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92100" dir="4860000" sx="85000" sy="85000" algn="tl">
                    <a:srgbClr val="0070C0">
                      <a:alpha val="31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Helpful for neuro disorders</a:t>
            </a:r>
          </a:p>
          <a:p>
            <a:pPr algn="ctr" eaLnBrk="0" fontAlgn="base" hangingPunct="0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500" b="1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92100" dir="4860000" sx="85000" sy="85000" algn="tl">
                    <a:srgbClr val="0070C0">
                      <a:alpha val="31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Promotes a healthier cardiovascular system</a:t>
            </a:r>
          </a:p>
          <a:p>
            <a:pPr marR="0" lvl="0" indent="0" algn="ctr" eaLnBrk="0" fontAlgn="base" hangingPunct="0">
              <a:lnSpc>
                <a:spcPct val="2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</a:pPr>
            <a:r>
              <a:rPr lang="en-US" sz="2500" b="1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92100" dir="4860000" sx="85000" sy="85000" algn="tl">
                    <a:srgbClr val="0070C0">
                      <a:alpha val="31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Increases energy, vitality &amp; improves health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How does KAMD work in human body?</a:t>
            </a:r>
          </a:p>
        </p:txBody>
      </p:sp>
      <p:pic>
        <p:nvPicPr>
          <p:cNvPr id="5" name="Picture 5" descr="Brochure_page3_image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331112"/>
            <a:ext cx="1571636" cy="1883970"/>
          </a:xfrm>
          <a:prstGeom prst="rect">
            <a:avLst/>
          </a:prstGeom>
          <a:ln w="38100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Brochure_page3_imag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357694"/>
            <a:ext cx="1571636" cy="1873716"/>
          </a:xfrm>
          <a:prstGeom prst="rect">
            <a:avLst/>
          </a:prstGeom>
          <a:ln w="38100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Brochure_page3_image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0890" y="1928802"/>
            <a:ext cx="1614052" cy="1928826"/>
          </a:xfrm>
          <a:prstGeom prst="rect">
            <a:avLst/>
          </a:prstGeom>
          <a:ln w="38100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14298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KAMD activates the body’s system which includes:</a:t>
            </a:r>
          </a:p>
        </p:txBody>
      </p:sp>
      <p:pic>
        <p:nvPicPr>
          <p:cNvPr id="10" name="Picture 1" descr="E:\kamal\water\AMD\Brochure_page3_image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1928802"/>
            <a:ext cx="1571636" cy="1879369"/>
          </a:xfrm>
          <a:prstGeom prst="rect">
            <a:avLst/>
          </a:prstGeom>
          <a:ln w="38100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 descr="E:\kamal\water\AMD\Brochure_page3_image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1928802"/>
            <a:ext cx="1571636" cy="1928826"/>
          </a:xfrm>
          <a:prstGeom prst="rect">
            <a:avLst/>
          </a:prstGeom>
          <a:ln w="38100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6" descr="E:\kamal\water\AMD\Brochure_page3_image1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4357694"/>
            <a:ext cx="1571636" cy="1857388"/>
          </a:xfrm>
          <a:prstGeom prst="rect">
            <a:avLst/>
          </a:prstGeom>
          <a:ln w="38100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714348" y="3857628"/>
            <a:ext cx="19288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Urinary system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86182" y="3857628"/>
            <a:ext cx="13263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Intestines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53429" y="3857628"/>
            <a:ext cx="6719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Skin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50319" y="6286520"/>
            <a:ext cx="8499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Lungs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8992" y="6284261"/>
            <a:ext cx="22774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Lymphatic System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54663" y="6286520"/>
            <a:ext cx="7462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Liver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22000" contrast="-1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428604"/>
            <a:ext cx="6745757" cy="55399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3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ea typeface="+mj-ea"/>
                <a:cs typeface="+mj-cs"/>
              </a:rPr>
              <a:t>Need &amp; importance of Magnesium</a:t>
            </a:r>
            <a:endParaRPr lang="en-US" sz="3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71612"/>
            <a:ext cx="9144000" cy="9541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Magnesium is needed for more than 300 biochemical reactions in the body.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14324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It helps maintain normal muscle and nerve function, keeps heart rhythm steady, supports a healthy immune system and keeps bones strong.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21495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Magnesium regulates blood sugar levels, promotes normal blood pressure and is known to be involved in energy metabolism and protein synthesis.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20" y="357166"/>
            <a:ext cx="83936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+mj-ea"/>
                <a:cs typeface="+mj-cs"/>
              </a:rPr>
              <a:t>Magnesium Deficiency: A serious problem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596" y="1500174"/>
            <a:ext cx="65008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Even if a person is very deficient in magnesium, the body keeps the blood level normal by pulling magnesium from bone and tissue cells. </a:t>
            </a:r>
          </a:p>
        </p:txBody>
      </p:sp>
      <p:pic>
        <p:nvPicPr>
          <p:cNvPr id="8" name="Picture 7" descr="human-bod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5852" y="4214818"/>
            <a:ext cx="1643074" cy="204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rtwork-showing-tissue-and-cell-growth-after-bone-graftin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8992" y="4357694"/>
            <a:ext cx="1293274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bone tissu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3786190"/>
            <a:ext cx="123169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epression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0100" y="5429264"/>
            <a:ext cx="1071570" cy="1306295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20" y="357166"/>
            <a:ext cx="83936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+mj-ea"/>
                <a:cs typeface="+mj-cs"/>
              </a:rPr>
              <a:t>Magnesium Deficiency: A serious problem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4282" y="1500174"/>
            <a:ext cx="66437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A person can have a major magnesium deficiency and still have normal magnesium blood levels.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58" y="3000372"/>
            <a:ext cx="6500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But magnesium deficiency can lead to serious problems, if ignored </a:t>
            </a:r>
            <a:r>
              <a:rPr lang="en-US" sz="2800" b="1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j-ea"/>
                <a:cs typeface="Times New Roman" pitchFamily="18" charset="0"/>
              </a:rPr>
              <a:t>!!</a:t>
            </a:r>
            <a:endParaRPr lang="en-US" dirty="0"/>
          </a:p>
        </p:txBody>
      </p:sp>
      <p:pic>
        <p:nvPicPr>
          <p:cNvPr id="8" name="Picture 7" descr="si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14818"/>
            <a:ext cx="1345130" cy="1470258"/>
          </a:xfrm>
          <a:prstGeom prst="rect">
            <a:avLst/>
          </a:prstGeom>
        </p:spPr>
      </p:pic>
      <p:pic>
        <p:nvPicPr>
          <p:cNvPr id="10" name="Picture 9" descr="Sick_by_Axel_desu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143372" y="4143380"/>
            <a:ext cx="128588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sick_resiz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1151" y="4357694"/>
            <a:ext cx="1319213" cy="1413442"/>
          </a:xfrm>
          <a:prstGeom prst="rect">
            <a:avLst/>
          </a:prstGeom>
        </p:spPr>
      </p:pic>
      <p:pic>
        <p:nvPicPr>
          <p:cNvPr id="13" name="Picture 12" descr="Hypertension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786050" y="5072074"/>
            <a:ext cx="1643074" cy="1576009"/>
          </a:xfrm>
          <a:prstGeom prst="rect">
            <a:avLst/>
          </a:prstGeom>
        </p:spPr>
      </p:pic>
      <p:pic>
        <p:nvPicPr>
          <p:cNvPr id="16" name="Picture 15" descr="man-headache_~x16439543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5286380" y="5429264"/>
            <a:ext cx="1214446" cy="1261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5716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As per Dr Carolyn Dean, M.D., N.D. , </a:t>
            </a:r>
          </a:p>
          <a:p>
            <a:pPr algn="ctr"/>
            <a:r>
              <a:rPr lang="en-GB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magnesium deficiency causes the following  conditions: </a:t>
            </a:r>
            <a:endParaRPr lang="en-US" sz="3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joint-pain-remedy.jpg">
            <a:hlinkClick r:id="" action="ppaction://noaction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066221">
            <a:off x="324923" y="1857364"/>
            <a:ext cx="1098996" cy="1071570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 prst="slope"/>
          </a:sp3d>
        </p:spPr>
      </p:pic>
      <p:sp>
        <p:nvSpPr>
          <p:cNvPr id="16" name="Rectangle 15"/>
          <p:cNvSpPr/>
          <p:nvPr/>
        </p:nvSpPr>
        <p:spPr>
          <a:xfrm>
            <a:off x="3714744" y="1714488"/>
            <a:ext cx="428628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Insomnia </a:t>
            </a:r>
            <a:endParaRPr lang="en-US" sz="27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GB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Kidney Disease</a:t>
            </a:r>
          </a:p>
          <a:p>
            <a:pPr algn="ctr"/>
            <a:r>
              <a:rPr lang="en-GB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Liver Disease</a:t>
            </a:r>
          </a:p>
          <a:p>
            <a:pPr algn="ctr"/>
            <a:r>
              <a:rPr lang="en-GB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Migraine</a:t>
            </a:r>
          </a:p>
          <a:p>
            <a:pPr algn="ctr"/>
            <a:r>
              <a:rPr lang="en-GB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Musculoskeletal conditions</a:t>
            </a:r>
          </a:p>
          <a:p>
            <a:pPr algn="ctr"/>
            <a:r>
              <a:rPr lang="en-GB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Nerve problems</a:t>
            </a:r>
          </a:p>
          <a:p>
            <a:pPr algn="ctr"/>
            <a:r>
              <a:rPr lang="en-GB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Gynaecological problems</a:t>
            </a:r>
          </a:p>
          <a:p>
            <a:pPr algn="ctr"/>
            <a:r>
              <a:rPr lang="en-GB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Osteoporosis</a:t>
            </a:r>
          </a:p>
          <a:p>
            <a:pPr algn="ctr"/>
            <a:r>
              <a:rPr lang="en-GB" sz="27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Raynaud's</a:t>
            </a:r>
            <a:r>
              <a:rPr lang="en-GB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 Syndrome</a:t>
            </a:r>
          </a:p>
          <a:p>
            <a:pPr algn="ctr"/>
            <a:r>
              <a:rPr lang="en-GB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Tooth decay</a:t>
            </a:r>
          </a:p>
          <a:p>
            <a:pPr algn="ctr"/>
            <a:r>
              <a:rPr lang="en-GB" sz="27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Hypoglycemia</a:t>
            </a:r>
            <a:endParaRPr lang="en-GB" sz="27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7" name="Picture 16" descr="pain_in_the_back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331851">
            <a:off x="319220" y="3224952"/>
            <a:ext cx="1143008" cy="1018319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 prst="slope"/>
          </a:sp3d>
        </p:spPr>
      </p:pic>
      <p:pic>
        <p:nvPicPr>
          <p:cNvPr id="18" name="Picture 17" descr="back_pain_00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21100121">
            <a:off x="363704" y="4397446"/>
            <a:ext cx="1139572" cy="1026110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 prst="slope"/>
          </a:sp3d>
        </p:spPr>
      </p:pic>
      <p:sp>
        <p:nvSpPr>
          <p:cNvPr id="20" name="Rectangle 19"/>
          <p:cNvSpPr/>
          <p:nvPr/>
        </p:nvSpPr>
        <p:spPr>
          <a:xfrm>
            <a:off x="1500166" y="1695143"/>
            <a:ext cx="250033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Anxiety </a:t>
            </a:r>
          </a:p>
          <a:p>
            <a:pPr algn="ctr"/>
            <a:r>
              <a:rPr lang="en-GB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Panic attacks </a:t>
            </a:r>
            <a:endParaRPr lang="en-US" sz="27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GB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Asthma</a:t>
            </a:r>
          </a:p>
          <a:p>
            <a:pPr algn="ctr"/>
            <a:r>
              <a:rPr lang="en-GB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Blood clots </a:t>
            </a:r>
            <a:endParaRPr lang="en-US" sz="27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GB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Bowel disease </a:t>
            </a:r>
            <a:endParaRPr lang="en-US" sz="27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GB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Depression </a:t>
            </a:r>
            <a:endParaRPr lang="en-US" sz="27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GB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Detoxification </a:t>
            </a:r>
            <a:endParaRPr lang="en-US" sz="27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GB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Diabetes </a:t>
            </a:r>
            <a:endParaRPr lang="en-US" sz="27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GB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Fatigue </a:t>
            </a:r>
            <a:endParaRPr lang="en-US" sz="27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GB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Heart disease </a:t>
            </a:r>
            <a:endParaRPr lang="en-US" sz="27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GB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mbria Math" pitchFamily="18" charset="0"/>
                <a:cs typeface="Times New Roman" pitchFamily="18" charset="0"/>
              </a:rPr>
              <a:t>Hypertension </a:t>
            </a:r>
            <a:endParaRPr lang="en-US" sz="27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1" name="Picture 20" descr="clip_image003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835742">
            <a:off x="7327375" y="5521760"/>
            <a:ext cx="1143008" cy="1071570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 prst="slope"/>
          </a:sp3d>
        </p:spPr>
      </p:pic>
      <p:pic>
        <p:nvPicPr>
          <p:cNvPr id="22" name="Picture 21" descr="clip_image009_000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1250294">
            <a:off x="311991" y="5711823"/>
            <a:ext cx="1143008" cy="947738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 prst="slope"/>
          </a:sp3d>
        </p:spPr>
      </p:pic>
      <p:pic>
        <p:nvPicPr>
          <p:cNvPr id="24" name="Picture 23" descr="heart-disease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528872">
            <a:off x="7788269" y="4347462"/>
            <a:ext cx="1143008" cy="1000132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 prst="slope"/>
          </a:sp3d>
        </p:spPr>
      </p:pic>
      <p:pic>
        <p:nvPicPr>
          <p:cNvPr id="25" name="Picture 24" descr="high_diastolic_blood_pressure_2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582787">
            <a:off x="7776088" y="3043767"/>
            <a:ext cx="1214414" cy="1076320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 prst="slope"/>
          </a:sp3d>
        </p:spPr>
      </p:pic>
      <p:pic>
        <p:nvPicPr>
          <p:cNvPr id="26" name="Picture 25" descr="migraine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401899">
            <a:off x="7490336" y="1676395"/>
            <a:ext cx="1143008" cy="1109663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 prst="slope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142852"/>
            <a:ext cx="8643998" cy="1261884"/>
          </a:xfrm>
          <a:custGeom>
            <a:avLst/>
            <a:gdLst>
              <a:gd name="connsiteX0" fmla="*/ 0 w 8643998"/>
              <a:gd name="connsiteY0" fmla="*/ 0 h 1261884"/>
              <a:gd name="connsiteX1" fmla="*/ 8643998 w 8643998"/>
              <a:gd name="connsiteY1" fmla="*/ 0 h 1261884"/>
              <a:gd name="connsiteX2" fmla="*/ 8643998 w 8643998"/>
              <a:gd name="connsiteY2" fmla="*/ 1261884 h 1261884"/>
              <a:gd name="connsiteX3" fmla="*/ 0 w 8643998"/>
              <a:gd name="connsiteY3" fmla="*/ 1261884 h 1261884"/>
              <a:gd name="connsiteX4" fmla="*/ 0 w 8643998"/>
              <a:gd name="connsiteY4" fmla="*/ 0 h 1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98" h="1261884">
                <a:moveTo>
                  <a:pt x="0" y="0"/>
                </a:moveTo>
                <a:lnTo>
                  <a:pt x="8643998" y="0"/>
                </a:lnTo>
                <a:lnTo>
                  <a:pt x="8643998" y="1261884"/>
                </a:lnTo>
                <a:lnTo>
                  <a:pt x="0" y="126188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What Doctors Say About Magnesium Around The World: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720" y="2000240"/>
            <a:ext cx="5214974" cy="1938992"/>
          </a:xfrm>
          <a:custGeom>
            <a:avLst/>
            <a:gdLst>
              <a:gd name="connsiteX0" fmla="*/ 0 w 5357850"/>
              <a:gd name="connsiteY0" fmla="*/ 0 h 1938992"/>
              <a:gd name="connsiteX1" fmla="*/ 5357850 w 5357850"/>
              <a:gd name="connsiteY1" fmla="*/ 0 h 1938992"/>
              <a:gd name="connsiteX2" fmla="*/ 5357850 w 5357850"/>
              <a:gd name="connsiteY2" fmla="*/ 1938992 h 1938992"/>
              <a:gd name="connsiteX3" fmla="*/ 0 w 5357850"/>
              <a:gd name="connsiteY3" fmla="*/ 1938992 h 1938992"/>
              <a:gd name="connsiteX4" fmla="*/ 0 w 5357850"/>
              <a:gd name="connsiteY4" fmla="*/ 0 h 1938992"/>
              <a:gd name="connsiteX0" fmla="*/ 0 w 5575028"/>
              <a:gd name="connsiteY0" fmla="*/ 0 h 1938992"/>
              <a:gd name="connsiteX1" fmla="*/ 5575028 w 5575028"/>
              <a:gd name="connsiteY1" fmla="*/ 0 h 1938992"/>
              <a:gd name="connsiteX2" fmla="*/ 5357850 w 5575028"/>
              <a:gd name="connsiteY2" fmla="*/ 1938992 h 1938992"/>
              <a:gd name="connsiteX3" fmla="*/ 0 w 5575028"/>
              <a:gd name="connsiteY3" fmla="*/ 1938992 h 1938992"/>
              <a:gd name="connsiteX4" fmla="*/ 0 w 5575028"/>
              <a:gd name="connsiteY4" fmla="*/ 0 h 1938992"/>
              <a:gd name="connsiteX0" fmla="*/ 0 w 5797996"/>
              <a:gd name="connsiteY0" fmla="*/ 0 h 1938992"/>
              <a:gd name="connsiteX1" fmla="*/ 5797996 w 5797996"/>
              <a:gd name="connsiteY1" fmla="*/ 0 h 1938992"/>
              <a:gd name="connsiteX2" fmla="*/ 5357850 w 5797996"/>
              <a:gd name="connsiteY2" fmla="*/ 1938992 h 1938992"/>
              <a:gd name="connsiteX3" fmla="*/ 0 w 5797996"/>
              <a:gd name="connsiteY3" fmla="*/ 1938992 h 1938992"/>
              <a:gd name="connsiteX4" fmla="*/ 0 w 5797996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7996" h="1938992">
                <a:moveTo>
                  <a:pt x="0" y="0"/>
                </a:moveTo>
                <a:lnTo>
                  <a:pt x="5797996" y="0"/>
                </a:lnTo>
                <a:lnTo>
                  <a:pt x="5357850" y="1938992"/>
                </a:lnTo>
                <a:lnTo>
                  <a:pt x="0" y="1938992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Dr. Lawrence </a:t>
            </a:r>
            <a:r>
              <a:rPr lang="en-US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Resnick</a:t>
            </a: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, Cornell University- "Without enough magnesium, cells simply don’t work."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5720" y="4572008"/>
            <a:ext cx="82868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Dr. Mildred S. </a:t>
            </a:r>
            <a:r>
              <a:rPr lang="en-US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Seelig</a:t>
            </a: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, author of "The Magnesium Factor"- “Most modern heart disease is caused by magnesium deficiency.”</a:t>
            </a:r>
          </a:p>
        </p:txBody>
      </p:sp>
      <p:pic>
        <p:nvPicPr>
          <p:cNvPr id="9" name="Picture 8" descr="heart-health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305359">
            <a:off x="5818021" y="1709064"/>
            <a:ext cx="3073878" cy="2459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14612" y="1928802"/>
            <a:ext cx="607223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Bones researcher Katherine Tucker,  Tufts University- "If magnesium is deficient, bones are more fragile."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7126" y="4572008"/>
            <a:ext cx="85011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Dr. Zachary T. </a:t>
            </a:r>
            <a:r>
              <a:rPr lang="en-US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Bloomgarden</a:t>
            </a: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- "Studies have shown that 90 percent of individuals with type II diabetes have low levels of free intracellular red blood cell magnesium.”</a:t>
            </a:r>
          </a:p>
        </p:txBody>
      </p:sp>
      <p:pic>
        <p:nvPicPr>
          <p:cNvPr id="9" name="Picture 8" descr="choosing docto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785926"/>
            <a:ext cx="214314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142852"/>
            <a:ext cx="8643998" cy="1261884"/>
          </a:xfrm>
          <a:custGeom>
            <a:avLst/>
            <a:gdLst>
              <a:gd name="connsiteX0" fmla="*/ 0 w 8643998"/>
              <a:gd name="connsiteY0" fmla="*/ 0 h 1261884"/>
              <a:gd name="connsiteX1" fmla="*/ 8643998 w 8643998"/>
              <a:gd name="connsiteY1" fmla="*/ 0 h 1261884"/>
              <a:gd name="connsiteX2" fmla="*/ 8643998 w 8643998"/>
              <a:gd name="connsiteY2" fmla="*/ 1261884 h 1261884"/>
              <a:gd name="connsiteX3" fmla="*/ 0 w 8643998"/>
              <a:gd name="connsiteY3" fmla="*/ 1261884 h 1261884"/>
              <a:gd name="connsiteX4" fmla="*/ 0 w 8643998"/>
              <a:gd name="connsiteY4" fmla="*/ 0 h 1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98" h="1261884">
                <a:moveTo>
                  <a:pt x="0" y="0"/>
                </a:moveTo>
                <a:lnTo>
                  <a:pt x="8643998" y="0"/>
                </a:lnTo>
                <a:lnTo>
                  <a:pt x="8643998" y="1261884"/>
                </a:lnTo>
                <a:lnTo>
                  <a:pt x="0" y="126188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What Doctors Say About Magnesium Around The World: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500042"/>
            <a:ext cx="8715436" cy="642942"/>
          </a:xfrm>
        </p:spPr>
        <p:txBody>
          <a:bodyPr/>
          <a:lstStyle/>
          <a:p>
            <a:r>
              <a:rPr lang="en-US" sz="3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6F5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HOW TO USE KEVA ANCIENT MINERAL DROPS ?</a:t>
            </a:r>
            <a:endParaRPr lang="en-US" sz="3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6F5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00100" y="1928802"/>
            <a:ext cx="6286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6F5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Recommended dosage for internal use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4312" y="2714620"/>
          <a:ext cx="8643968" cy="3571899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{284E427A-3D55-4303-BF80-6455036E1DE7}</a:tableStyleId>
              </a:tblPr>
              <a:tblGrid>
                <a:gridCol w="2160992"/>
                <a:gridCol w="2160992"/>
                <a:gridCol w="2160992"/>
                <a:gridCol w="2160992"/>
              </a:tblGrid>
              <a:tr h="891384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en-GB" sz="2500" b="1" i="0" u="none" strike="noStrike" kern="120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Weekly dosage for individuals aged 21 years or above</a:t>
                      </a:r>
                      <a:endParaRPr kumimoji="0" lang="en-US" sz="2500" b="1" i="0" u="none" strike="noStrike" kern="1200" normalizeH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1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2200" b="1" i="0" u="none" strike="noStrike" kern="1200" normalizeH="0" baseline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1st Week</a:t>
                      </a:r>
                      <a:endParaRPr kumimoji="0" lang="en-US" sz="2200" b="1" i="0" u="none" strike="noStrike" kern="1200" normalizeH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2200" b="1" i="0" u="none" strike="noStrike" kern="1200" normalizeH="0" baseline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2nd Week</a:t>
                      </a:r>
                      <a:endParaRPr kumimoji="0" lang="en-US" sz="2200" b="1" i="0" u="none" strike="noStrike" kern="1200" normalizeH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2200" b="1" i="0" u="none" strike="noStrike" kern="1200" normalizeH="0" baseline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3rd Week</a:t>
                      </a:r>
                      <a:endParaRPr kumimoji="0" lang="en-US" sz="2200" b="1" i="0" u="none" strike="noStrike" kern="1200" normalizeH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2200" b="1" i="0" u="none" strike="noStrike" kern="1200" normalizeH="0" baseline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4th Week</a:t>
                      </a:r>
                      <a:endParaRPr kumimoji="0" lang="en-US" sz="2200" b="1" i="0" u="none" strike="noStrike" kern="1200" normalizeH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897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2000" b="1" i="0" u="none" strike="noStrike" kern="1200" normalizeH="0" baseline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4 drops morning</a:t>
                      </a:r>
                      <a:endParaRPr kumimoji="0" lang="en-US" sz="2000" b="1" i="0" u="none" strike="noStrike" kern="1200" normalizeH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2000" b="1" i="0" u="none" strike="noStrike" kern="1200" normalizeH="0" baseline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4 drops evening</a:t>
                      </a:r>
                      <a:endParaRPr kumimoji="0" lang="en-US" sz="2000" b="1" i="0" u="none" strike="noStrike" kern="1200" normalizeH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2000" b="1" i="0" u="none" strike="noStrike" kern="1200" normalizeH="0" baseline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6 drops morning</a:t>
                      </a:r>
                      <a:endParaRPr kumimoji="0" lang="en-US" sz="2000" b="1" i="0" u="none" strike="noStrike" kern="1200" normalizeH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2000" b="1" i="0" u="none" strike="noStrike" kern="1200" normalizeH="0" baseline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6 drops evening</a:t>
                      </a:r>
                      <a:endParaRPr kumimoji="0" lang="en-US" sz="2000" b="1" i="0" u="none" strike="noStrike" kern="1200" normalizeH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2000" b="1" i="0" u="none" strike="noStrike" kern="1200" normalizeH="0" baseline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8 drops morning</a:t>
                      </a:r>
                      <a:endParaRPr kumimoji="0" lang="en-US" sz="2000" b="1" i="0" u="none" strike="noStrike" kern="1200" normalizeH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2000" b="1" i="0" u="none" strike="noStrike" kern="1200" normalizeH="0" baseline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8 drops evening</a:t>
                      </a:r>
                      <a:endParaRPr kumimoji="0" lang="en-US" sz="2000" b="1" i="0" u="none" strike="noStrike" kern="1200" normalizeH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2000" b="1" i="0" u="none" strike="noStrike" kern="1200" normalizeH="0" baseline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10 drops morning</a:t>
                      </a:r>
                      <a:endParaRPr kumimoji="0" lang="en-US" sz="2000" b="1" i="0" u="none" strike="noStrike" kern="1200" normalizeH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2000" b="1" i="0" u="none" strike="noStrike" kern="1200" normalizeH="0" baseline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10 drops evening</a:t>
                      </a:r>
                      <a:endParaRPr kumimoji="0" lang="en-US" sz="2000" b="1" i="0" u="none" strike="noStrike" kern="1200" normalizeH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891384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en-GB" sz="2200" b="1" i="0" u="none" strike="noStrike" kern="120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(Dilute these drops in your drinking water)</a:t>
                      </a:r>
                      <a:endParaRPr kumimoji="0" lang="en-US" sz="2200" b="1" i="0" u="none" strike="noStrike" kern="1200" normalizeH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Benefits-of-Drinking-Wat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493740">
            <a:off x="7136185" y="1198094"/>
            <a:ext cx="1857356" cy="123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357166"/>
            <a:ext cx="850109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800" b="1" spc="-150" dirty="0" smtClean="0">
                <a:ln w="19050" cap="rnd">
                  <a:solidFill>
                    <a:schemeClr val="accent1">
                      <a:lumMod val="50000"/>
                      <a:alpha val="80000"/>
                    </a:schemeClr>
                  </a:solidFill>
                  <a:beve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+mj-ea"/>
                <a:cs typeface="+mj-cs"/>
              </a:rPr>
              <a:t>About Keva Ancient Mineral Drops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800" b="1" spc="-150" dirty="0" smtClean="0">
                <a:ln w="19050" cap="rnd">
                  <a:solidFill>
                    <a:schemeClr val="accent1">
                      <a:lumMod val="50000"/>
                      <a:alpha val="80000"/>
                    </a:schemeClr>
                  </a:solidFill>
                  <a:beve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+mj-ea"/>
                <a:cs typeface="+mj-cs"/>
              </a:rPr>
              <a:t>(KAMD)</a:t>
            </a:r>
          </a:p>
        </p:txBody>
      </p:sp>
      <p:sp>
        <p:nvSpPr>
          <p:cNvPr id="8" name="Rectangle 7"/>
          <p:cNvSpPr/>
          <p:nvPr/>
        </p:nvSpPr>
        <p:spPr>
          <a:xfrm>
            <a:off x="2214546" y="2285992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 100% Natural Magnesium Chloride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71736" y="3786190"/>
            <a:ext cx="4714908" cy="1384995"/>
          </a:xfrm>
          <a:custGeom>
            <a:avLst/>
            <a:gdLst>
              <a:gd name="connsiteX0" fmla="*/ 0 w 6143668"/>
              <a:gd name="connsiteY0" fmla="*/ 0 h 800219"/>
              <a:gd name="connsiteX1" fmla="*/ 6143668 w 6143668"/>
              <a:gd name="connsiteY1" fmla="*/ 0 h 800219"/>
              <a:gd name="connsiteX2" fmla="*/ 6143668 w 6143668"/>
              <a:gd name="connsiteY2" fmla="*/ 800219 h 800219"/>
              <a:gd name="connsiteX3" fmla="*/ 0 w 6143668"/>
              <a:gd name="connsiteY3" fmla="*/ 800219 h 800219"/>
              <a:gd name="connsiteX4" fmla="*/ 0 w 6143668"/>
              <a:gd name="connsiteY4" fmla="*/ 0 h 800219"/>
              <a:gd name="connsiteX0" fmla="*/ 0 w 6143668"/>
              <a:gd name="connsiteY0" fmla="*/ 0 h 800219"/>
              <a:gd name="connsiteX1" fmla="*/ 6143668 w 6143668"/>
              <a:gd name="connsiteY1" fmla="*/ 0 h 800219"/>
              <a:gd name="connsiteX2" fmla="*/ 6143668 w 6143668"/>
              <a:gd name="connsiteY2" fmla="*/ 800219 h 800219"/>
              <a:gd name="connsiteX3" fmla="*/ 0 w 6143668"/>
              <a:gd name="connsiteY3" fmla="*/ 800219 h 800219"/>
              <a:gd name="connsiteX4" fmla="*/ 280203 w 6143668"/>
              <a:gd name="connsiteY4" fmla="*/ 796405 h 800219"/>
              <a:gd name="connsiteX5" fmla="*/ 0 w 6143668"/>
              <a:gd name="connsiteY5" fmla="*/ 0 h 800219"/>
              <a:gd name="connsiteX0" fmla="*/ 0 w 6143668"/>
              <a:gd name="connsiteY0" fmla="*/ 0 h 800219"/>
              <a:gd name="connsiteX1" fmla="*/ 6143668 w 6143668"/>
              <a:gd name="connsiteY1" fmla="*/ 0 h 800219"/>
              <a:gd name="connsiteX2" fmla="*/ 6143668 w 6143668"/>
              <a:gd name="connsiteY2" fmla="*/ 800219 h 800219"/>
              <a:gd name="connsiteX3" fmla="*/ 0 w 6143668"/>
              <a:gd name="connsiteY3" fmla="*/ 800219 h 800219"/>
              <a:gd name="connsiteX4" fmla="*/ 280203 w 6143668"/>
              <a:gd name="connsiteY4" fmla="*/ 796405 h 800219"/>
              <a:gd name="connsiteX5" fmla="*/ 0 w 6143668"/>
              <a:gd name="connsiteY5" fmla="*/ 0 h 80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68" h="800219">
                <a:moveTo>
                  <a:pt x="0" y="0"/>
                </a:moveTo>
                <a:lnTo>
                  <a:pt x="6143668" y="0"/>
                </a:lnTo>
                <a:lnTo>
                  <a:pt x="6143668" y="800219"/>
                </a:lnTo>
                <a:lnTo>
                  <a:pt x="0" y="800219"/>
                </a:lnTo>
                <a:cubicBezTo>
                  <a:pt x="93401" y="798948"/>
                  <a:pt x="84958" y="778766"/>
                  <a:pt x="280203" y="796405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Is a Quality Controlled product produced under GMP regulations and certification.</a:t>
            </a:r>
          </a:p>
        </p:txBody>
      </p:sp>
      <p:pic>
        <p:nvPicPr>
          <p:cNvPr id="11" name="Picture 10" descr="OM1_639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00958" y="2928934"/>
            <a:ext cx="1389794" cy="339727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57150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Dos’ &amp; Don’ts for KAMD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5720" y="4357694"/>
            <a:ext cx="6000792" cy="1571636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Drink KAMD only in a glass tumbler and consume food after half an hour.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002216"/>
            <a:ext cx="6000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For best results, KAMD should be taken twice daily, i.e. morning &amp; evening, on an empty stomach. </a:t>
            </a:r>
          </a:p>
        </p:txBody>
      </p:sp>
      <p:pic>
        <p:nvPicPr>
          <p:cNvPr id="6" name="Picture 5" descr="kamd.JPG"/>
          <p:cNvPicPr>
            <a:picLocks noChangeAspect="1"/>
          </p:cNvPicPr>
          <p:nvPr/>
        </p:nvPicPr>
        <p:blipFill>
          <a:blip r:embed="rId2" cstate="email">
            <a:lum bright="30000"/>
          </a:blip>
          <a:stretch>
            <a:fillRect/>
          </a:stretch>
        </p:blipFill>
        <p:spPr>
          <a:xfrm>
            <a:off x="6715140" y="2000240"/>
            <a:ext cx="2071701" cy="2774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6000792" cy="1500198"/>
          </a:xfrm>
        </p:spPr>
        <p:txBody>
          <a:bodyPr/>
          <a:lstStyle/>
          <a:p>
            <a:pPr lvl="0" algn="just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 not drink KAMD in steel or any other metal glass nor use any metal spoon to mix it.</a:t>
            </a:r>
          </a:p>
          <a:p>
            <a:pPr lvl="0" algn="just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lvl="0"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7158" y="4357694"/>
            <a:ext cx="600079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 not mix KAMD in milk or any other dairy product.</a:t>
            </a:r>
          </a:p>
          <a:p>
            <a:pPr lvl="0" algn="just"/>
            <a:endParaRPr lang="en-US" dirty="0" smtClean="0"/>
          </a:p>
        </p:txBody>
      </p:sp>
      <p:pic>
        <p:nvPicPr>
          <p:cNvPr id="7" name="Picture 6" descr="stee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43702" y="1643050"/>
            <a:ext cx="2000264" cy="1428760"/>
          </a:xfrm>
          <a:prstGeom prst="ellipse">
            <a:avLst/>
          </a:prstGeom>
          <a:ln w="28575" cap="rnd">
            <a:solidFill>
              <a:srgbClr val="C8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Dairy-product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15141" y="4051953"/>
            <a:ext cx="2000264" cy="1520187"/>
          </a:xfrm>
          <a:prstGeom prst="ellipse">
            <a:avLst/>
          </a:prstGeom>
          <a:ln w="28575" cap="rnd">
            <a:solidFill>
              <a:srgbClr val="C8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1" name="Straight Connector 10"/>
          <p:cNvCxnSpPr/>
          <p:nvPr/>
        </p:nvCxnSpPr>
        <p:spPr>
          <a:xfrm>
            <a:off x="6643702" y="1643050"/>
            <a:ext cx="2000264" cy="14287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15140" y="4071942"/>
            <a:ext cx="2000264" cy="14287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6715140" y="4071942"/>
            <a:ext cx="2000264" cy="14287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6643702" y="1643050"/>
            <a:ext cx="2000264" cy="14287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714348" y="357166"/>
            <a:ext cx="7772400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Dos’ &amp; Don’ts for KAMD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14348" y="357166"/>
            <a:ext cx="7772400" cy="57150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Dos’ &amp; Don’ts for KAMD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2000240"/>
            <a:ext cx="6213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 not put KAMD on hot food, tea etc.</a:t>
            </a:r>
          </a:p>
        </p:txBody>
      </p:sp>
      <p:pic>
        <p:nvPicPr>
          <p:cNvPr id="4" name="Picture 3" descr="indian-food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929454" y="2142151"/>
            <a:ext cx="1928826" cy="1358287"/>
          </a:xfrm>
          <a:prstGeom prst="ellipse">
            <a:avLst/>
          </a:prstGeom>
          <a:ln w="28575" cap="rnd">
            <a:solidFill>
              <a:srgbClr val="C8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5" name="Straight Connector 4"/>
          <p:cNvCxnSpPr/>
          <p:nvPr/>
        </p:nvCxnSpPr>
        <p:spPr>
          <a:xfrm>
            <a:off x="6929454" y="2143116"/>
            <a:ext cx="1928826" cy="13573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V="1">
            <a:off x="6929454" y="2143116"/>
            <a:ext cx="1928826" cy="13573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Can You Drink Too Much Water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643702" y="4286256"/>
            <a:ext cx="2143140" cy="18573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8596" y="3929066"/>
            <a:ext cx="60722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It is extremely essential to drink a lot of water, while taking KAMD, to remove the toxins that are released from the body. 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714488"/>
            <a:ext cx="6643734" cy="1714512"/>
          </a:xfrm>
        </p:spPr>
        <p:txBody>
          <a:bodyPr/>
          <a:lstStyle/>
          <a:p>
            <a:pPr lvl="0" algn="just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It is recommended to drink plenty of water with KAMD. Drink minimum 3 liters of water daily.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158" y="3795789"/>
            <a:ext cx="6786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Healthy adults may take KAMD as per above dosage table for first month and then gradually decrease the dose &amp; maintain at 10 drops/day.</a:t>
            </a:r>
          </a:p>
        </p:txBody>
      </p:sp>
      <p:pic>
        <p:nvPicPr>
          <p:cNvPr id="7" name="Picture 6" descr="SuperStock_1439R-710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358082" y="1857364"/>
            <a:ext cx="1350893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woman-drinking-water-public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58082" y="4214818"/>
            <a:ext cx="1366838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714348" y="357166"/>
            <a:ext cx="7772400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Dos’ &amp; Don’ts for KAMD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670" y="1357298"/>
            <a:ext cx="6643734" cy="2500330"/>
          </a:xfrm>
        </p:spPr>
        <p:txBody>
          <a:bodyPr/>
          <a:lstStyle/>
          <a:p>
            <a:pPr lvl="0" algn="just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Any patient suffering from diseases like arthritis, diabetes, cancer, asthma etc must increase the dosage to 25-30 drops a day after the 4th week. </a:t>
            </a:r>
          </a:p>
          <a:p>
            <a:pPr lvl="0"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57150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Dos’ &amp; Don’ts for KAMD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5" name="Picture 4" descr="arthriti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500174"/>
            <a:ext cx="1645683" cy="132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sthm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3143248"/>
            <a:ext cx="1643074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iabete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4929198"/>
            <a:ext cx="1643074" cy="13496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43108" y="4500570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However if any irritation persists during the course then gradually decrease the dose to the minimum.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643050"/>
            <a:ext cx="8143932" cy="2071702"/>
          </a:xfrm>
        </p:spPr>
        <p:txBody>
          <a:bodyPr/>
          <a:lstStyle/>
          <a:p>
            <a:pPr lvl="0" algn="just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 patients with Hypertension, BP might shoot up initially hence it is advisable to start with 5 drops of KAMD a day and then gradually increase the dose. </a:t>
            </a:r>
            <a:endParaRPr 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57150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Dos’ &amp; Don’ts for KAMD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5429264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If BP increases, reduce the dose and drink excessive water. </a:t>
            </a:r>
          </a:p>
        </p:txBody>
      </p:sp>
      <p:pic>
        <p:nvPicPr>
          <p:cNvPr id="6" name="Picture 5" descr="BP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538" y="3786190"/>
            <a:ext cx="1571636" cy="1375182"/>
          </a:xfrm>
          <a:prstGeom prst="rect">
            <a:avLst/>
          </a:prstGeom>
        </p:spPr>
      </p:pic>
      <p:pic>
        <p:nvPicPr>
          <p:cNvPr id="8" name="Picture 7" descr="drinking-water-thyroid-healt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3786190"/>
            <a:ext cx="1571636" cy="1376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Drinking-Wate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96316" y="3786190"/>
            <a:ext cx="1761502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714488"/>
            <a:ext cx="5643602" cy="2714644"/>
          </a:xfrm>
        </p:spPr>
        <p:txBody>
          <a:bodyPr/>
          <a:lstStyle/>
          <a:p>
            <a:pPr lvl="0" algn="just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 Diabetic patients, blood sugar may rise initially so it is advisable to start with 5 drops of KAMD a day and then gradually increase the dose. If blood sugar increases, reduce the dose and drink excessive water.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57150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Dos’ &amp; Don’ts for KAMD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5" name="Picture 4" descr="woman-drinking-water-public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57950" y="1959563"/>
            <a:ext cx="2286016" cy="1469437"/>
          </a:xfrm>
          <a:prstGeom prst="rect">
            <a:avLst/>
          </a:prstGeom>
        </p:spPr>
      </p:pic>
      <p:pic>
        <p:nvPicPr>
          <p:cNvPr id="6" name="Picture 5" descr="diets-control-blood-suga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4143380"/>
            <a:ext cx="2214578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714488"/>
            <a:ext cx="7929618" cy="1752600"/>
          </a:xfrm>
        </p:spPr>
        <p:txBody>
          <a:bodyPr/>
          <a:lstStyle/>
          <a:p>
            <a:pPr lvl="0" algn="just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 patients undergoing dialysis, patient should be given 1-2 drops daily until they are allowed to increase the water intake.</a:t>
            </a:r>
          </a:p>
          <a:p>
            <a:pPr algn="just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57150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Dos’ &amp; Don’ts for KAMD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5" name="Picture 4" descr="article-1095082-057972510000044D-818_233x2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57752" y="4357694"/>
            <a:ext cx="2571767" cy="1949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BreathID H. pylori with Patient drinkin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2976" y="3714752"/>
            <a:ext cx="2675938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zzines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18" y="3786190"/>
            <a:ext cx="1476377" cy="1523621"/>
          </a:xfrm>
          <a:prstGeom prst="rect">
            <a:avLst/>
          </a:prstGeom>
        </p:spPr>
      </p:pic>
      <p:pic>
        <p:nvPicPr>
          <p:cNvPr id="8" name="Picture 7" descr="dizzines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9510">
            <a:off x="3941714" y="4406989"/>
            <a:ext cx="957281" cy="153828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928802"/>
            <a:ext cx="8143932" cy="1500198"/>
          </a:xfrm>
        </p:spPr>
        <p:txBody>
          <a:bodyPr/>
          <a:lstStyle/>
          <a:p>
            <a:pPr lvl="0" algn="just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Moderately increased dosages are safe if needed or desired, but larger amounts may cause a laxative effect.</a:t>
            </a:r>
            <a:endParaRPr 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57150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Dos’ &amp; Don’ts for KAMD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11" name="Picture 10" descr="750_sml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4143380"/>
            <a:ext cx="1619253" cy="121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500042"/>
            <a:ext cx="8786874" cy="1084261"/>
          </a:xfrm>
        </p:spPr>
        <p:txBody>
          <a:bodyPr/>
          <a:lstStyle/>
          <a:p>
            <a:r>
              <a:rPr lang="en-GB" sz="3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Recommended Dosage for External Use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546" y="2143116"/>
            <a:ext cx="4643470" cy="71438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For Skin diseases: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2857496"/>
            <a:ext cx="84296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There is no maximum recommended use for the skin. The skin cannot absorb more than it can have, so use just a few drops &amp; massage well on the skin. </a:t>
            </a:r>
          </a:p>
        </p:txBody>
      </p:sp>
      <p:pic>
        <p:nvPicPr>
          <p:cNvPr id="5" name="Picture 4" descr="Facial-Massa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5072074"/>
            <a:ext cx="1785950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houlder-massage-0509-l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43636" y="5072074"/>
            <a:ext cx="1714512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M-orly-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86132" y="5072074"/>
            <a:ext cx="1857372" cy="1381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357166"/>
            <a:ext cx="850109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800" b="1" spc="-150" dirty="0" smtClean="0">
                <a:ln w="19050" cap="rnd">
                  <a:solidFill>
                    <a:schemeClr val="accent1">
                      <a:lumMod val="50000"/>
                      <a:alpha val="80000"/>
                    </a:schemeClr>
                  </a:solidFill>
                  <a:beve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+mj-ea"/>
                <a:cs typeface="+mj-cs"/>
              </a:rPr>
              <a:t>About Keva Ancient Mineral Drops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800" b="1" spc="-150" dirty="0" smtClean="0">
                <a:ln w="19050" cap="rnd">
                  <a:solidFill>
                    <a:schemeClr val="accent1">
                      <a:lumMod val="50000"/>
                      <a:alpha val="80000"/>
                    </a:schemeClr>
                  </a:solidFill>
                  <a:beve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+mj-ea"/>
                <a:cs typeface="+mj-cs"/>
              </a:rPr>
              <a:t>(KAMD)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00298" y="2571744"/>
            <a:ext cx="4429156" cy="1815882"/>
          </a:xfrm>
          <a:custGeom>
            <a:avLst/>
            <a:gdLst>
              <a:gd name="connsiteX0" fmla="*/ 0 w 5572164"/>
              <a:gd name="connsiteY0" fmla="*/ 0 h 1154162"/>
              <a:gd name="connsiteX1" fmla="*/ 5572164 w 5572164"/>
              <a:gd name="connsiteY1" fmla="*/ 0 h 1154162"/>
              <a:gd name="connsiteX2" fmla="*/ 5572164 w 5572164"/>
              <a:gd name="connsiteY2" fmla="*/ 1154162 h 1154162"/>
              <a:gd name="connsiteX3" fmla="*/ 0 w 5572164"/>
              <a:gd name="connsiteY3" fmla="*/ 1154162 h 1154162"/>
              <a:gd name="connsiteX4" fmla="*/ 0 w 5572164"/>
              <a:gd name="connsiteY4" fmla="*/ 0 h 1154162"/>
              <a:gd name="connsiteX0" fmla="*/ 0 w 5572164"/>
              <a:gd name="connsiteY0" fmla="*/ 0 h 1154162"/>
              <a:gd name="connsiteX1" fmla="*/ 5572164 w 5572164"/>
              <a:gd name="connsiteY1" fmla="*/ 0 h 1154162"/>
              <a:gd name="connsiteX2" fmla="*/ 5572164 w 5572164"/>
              <a:gd name="connsiteY2" fmla="*/ 1154162 h 1154162"/>
              <a:gd name="connsiteX3" fmla="*/ 0 w 5572164"/>
              <a:gd name="connsiteY3" fmla="*/ 1154162 h 1154162"/>
              <a:gd name="connsiteX4" fmla="*/ 214298 w 5572164"/>
              <a:gd name="connsiteY4" fmla="*/ 1141621 h 1154162"/>
              <a:gd name="connsiteX5" fmla="*/ 0 w 5572164"/>
              <a:gd name="connsiteY5" fmla="*/ 0 h 1154162"/>
              <a:gd name="connsiteX0" fmla="*/ 0 w 5572164"/>
              <a:gd name="connsiteY0" fmla="*/ 0 h 1173911"/>
              <a:gd name="connsiteX1" fmla="*/ 5572164 w 5572164"/>
              <a:gd name="connsiteY1" fmla="*/ 0 h 1173911"/>
              <a:gd name="connsiteX2" fmla="*/ 5572164 w 5572164"/>
              <a:gd name="connsiteY2" fmla="*/ 1154162 h 1173911"/>
              <a:gd name="connsiteX3" fmla="*/ 0 w 5572164"/>
              <a:gd name="connsiteY3" fmla="*/ 1154162 h 1173911"/>
              <a:gd name="connsiteX4" fmla="*/ 214298 w 5572164"/>
              <a:gd name="connsiteY4" fmla="*/ 1141621 h 1173911"/>
              <a:gd name="connsiteX5" fmla="*/ 0 w 5572164"/>
              <a:gd name="connsiteY5" fmla="*/ 0 h 117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2164" h="1173911">
                <a:moveTo>
                  <a:pt x="0" y="0"/>
                </a:moveTo>
                <a:lnTo>
                  <a:pt x="5572164" y="0"/>
                </a:lnTo>
                <a:lnTo>
                  <a:pt x="5572164" y="1154162"/>
                </a:lnTo>
                <a:lnTo>
                  <a:pt x="0" y="1154162"/>
                </a:lnTo>
                <a:cubicBezTo>
                  <a:pt x="5" y="1149982"/>
                  <a:pt x="147479" y="1173911"/>
                  <a:pt x="214298" y="1141621"/>
                </a:cubicBezTo>
                <a:cubicBezTo>
                  <a:pt x="214293" y="761081"/>
                  <a:pt x="5" y="380540"/>
                  <a:pt x="0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Is obtained from the 250 million year old virgin seabed 2 miles down the earth’s crust in Europe.</a:t>
            </a:r>
          </a:p>
        </p:txBody>
      </p:sp>
      <p:pic>
        <p:nvPicPr>
          <p:cNvPr id="5" name="Picture 4" descr="DSC_003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000892" y="1643050"/>
            <a:ext cx="1917463" cy="4440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785926"/>
            <a:ext cx="8429684" cy="1643074"/>
          </a:xfrm>
        </p:spPr>
        <p:txBody>
          <a:bodyPr/>
          <a:lstStyle/>
          <a:p>
            <a:pPr lvl="0" algn="just"/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It is suggested to start with 20 drops initially. The dosage can be increased as per requirement.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857356" y="428604"/>
            <a:ext cx="464347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For Skin diseases: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DSC_0038.JPG"/>
          <p:cNvPicPr>
            <a:picLocks noChangeAspect="1"/>
          </p:cNvPicPr>
          <p:nvPr/>
        </p:nvPicPr>
        <p:blipFill>
          <a:blip r:embed="rId2" cstate="email">
            <a:lum bright="20000"/>
          </a:blip>
          <a:srcRect l="23333" r="18333"/>
          <a:stretch>
            <a:fillRect/>
          </a:stretch>
        </p:blipFill>
        <p:spPr>
          <a:xfrm>
            <a:off x="3214678" y="3214686"/>
            <a:ext cx="3143272" cy="31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1857356" y="428604"/>
            <a:ext cx="464347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For Skin diseases: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1500174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Massage well &amp; let the skin absorb all the liquid. This will help in relieving from 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problems of acne, pimples, blemishes etc. or any other skin problem like dermatitis, psoriasis etc. 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4" descr="blemishes_spots_getty_creative_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7356" y="4143380"/>
            <a:ext cx="1500198" cy="2245859"/>
          </a:xfrm>
          <a:prstGeom prst="rect">
            <a:avLst/>
          </a:prstGeom>
        </p:spPr>
      </p:pic>
      <p:pic>
        <p:nvPicPr>
          <p:cNvPr id="6" name="Picture 5" descr="acn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0" y="4429132"/>
            <a:ext cx="2229591" cy="167481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676400"/>
            <a:ext cx="6429420" cy="1752600"/>
          </a:xfrm>
        </p:spPr>
        <p:txBody>
          <a:bodyPr/>
          <a:lstStyle/>
          <a:p>
            <a:pPr lvl="0" algn="just"/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Suggested 20 drops initially are to be applied on one certain area of body only wherever problem is seen. </a:t>
            </a:r>
          </a:p>
          <a:p>
            <a:pPr lvl="0" algn="just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8596" y="4214818"/>
            <a:ext cx="6572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Damaged skin or skin that is in bad health can have a stinging sensation when you use KAMD. 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Picture 5" descr="AMI_pain_back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58082" y="1357298"/>
            <a:ext cx="1686255" cy="1617584"/>
          </a:xfrm>
          <a:prstGeom prst="rect">
            <a:avLst/>
          </a:prstGeom>
        </p:spPr>
      </p:pic>
      <p:pic>
        <p:nvPicPr>
          <p:cNvPr id="7" name="Picture 6" descr="foot-problem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29520" y="3071810"/>
            <a:ext cx="1453779" cy="1462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knee-pain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29520" y="4786322"/>
            <a:ext cx="1500198" cy="1577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1857356" y="428604"/>
            <a:ext cx="464347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For Skin diseases: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86446" y="2571744"/>
            <a:ext cx="1370482" cy="192882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001056" cy="1571636"/>
          </a:xfrm>
        </p:spPr>
        <p:txBody>
          <a:bodyPr/>
          <a:lstStyle/>
          <a:p>
            <a:pPr lvl="0" algn="just"/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If any irritation persists then decrease the dosage. After using a few times the skin will handle the magnesium better. </a:t>
            </a:r>
          </a:p>
          <a:p>
            <a:pPr lvl="0" algn="just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0034" y="4500570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Be careful with the eyes &amp; with other sensitive parts of the body.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Picture 5" descr="1932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714612" y="3071810"/>
            <a:ext cx="1894988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owl-eye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00430" y="5540956"/>
            <a:ext cx="2000264" cy="1127103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1857356" y="428604"/>
            <a:ext cx="464347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For Skin diseases: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1857364"/>
            <a:ext cx="7858180" cy="1071570"/>
          </a:xfrm>
        </p:spPr>
        <p:txBody>
          <a:bodyPr/>
          <a:lstStyle/>
          <a:p>
            <a:pPr lvl="0" algn="just"/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Moderately increased dosages are safe if needed or desired. </a:t>
            </a:r>
          </a:p>
          <a:p>
            <a:pPr lvl="0" algn="just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472" y="3357562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For better results apply KAMD daily after shower &amp; before going to bed. 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Picture 5" descr="4137-Man-Setting-His-Alarm-Clock-Before-Going-To-Sleep-In-His-Bedroom-Clipart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00100" y="4500570"/>
            <a:ext cx="2548281" cy="1897060"/>
          </a:xfrm>
          <a:prstGeom prst="rect">
            <a:avLst/>
          </a:prstGeom>
        </p:spPr>
      </p:pic>
      <p:pic>
        <p:nvPicPr>
          <p:cNvPr id="12" name="Picture 11" descr="showe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496" y="4691058"/>
            <a:ext cx="1143008" cy="1524011"/>
          </a:xfrm>
          <a:prstGeom prst="rect">
            <a:avLst/>
          </a:prstGeom>
        </p:spPr>
      </p:pic>
      <p:pic>
        <p:nvPicPr>
          <p:cNvPr id="13" name="Picture 12" descr="shower-cap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3570" y="4572008"/>
            <a:ext cx="2571755" cy="1928816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 bwMode="auto">
          <a:xfrm>
            <a:off x="1857356" y="428604"/>
            <a:ext cx="464347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For Skin diseases: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642919"/>
            <a:ext cx="7772400" cy="107157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For pain in joints, ankles, shoulders, back, neck, cervical etc.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2500306"/>
            <a:ext cx="6072230" cy="3357586"/>
          </a:xfrm>
        </p:spPr>
        <p:txBody>
          <a:bodyPr/>
          <a:lstStyle/>
          <a:p>
            <a:pPr lvl="0" algn="just"/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It is suggested to start with 20 drops initially. The dosage can be increased to 30 drops after a week which can be increased upto 40 drops as per requirement.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/>
            <a:endParaRPr lang="en-US" dirty="0"/>
          </a:p>
        </p:txBody>
      </p:sp>
      <p:pic>
        <p:nvPicPr>
          <p:cNvPr id="4" name="Picture 3" descr="kamd.JPG"/>
          <p:cNvPicPr>
            <a:picLocks noChangeAspect="1"/>
          </p:cNvPicPr>
          <p:nvPr/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6858016" y="2643182"/>
            <a:ext cx="1866819" cy="2788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2214554"/>
            <a:ext cx="6000792" cy="1071570"/>
          </a:xfrm>
        </p:spPr>
        <p:txBody>
          <a:bodyPr/>
          <a:lstStyle/>
          <a:p>
            <a:pPr lvl="0" algn="just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Massage well &amp; let the skin absorb all the liquid.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0034" y="4071942"/>
            <a:ext cx="6000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Suggested 20 drops initially are to be applied on one certain area of body only wherever pain is felt. 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14348" y="642919"/>
            <a:ext cx="7772400" cy="107157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For pain in joints, ankles, shoulders, back, neck, cervical etc.</a:t>
            </a:r>
            <a:endParaRPr lang="en-US" dirty="0"/>
          </a:p>
        </p:txBody>
      </p:sp>
      <p:pic>
        <p:nvPicPr>
          <p:cNvPr id="7" name="Picture 6" descr="2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64980" y="2285992"/>
            <a:ext cx="2050423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massagehands.108181714_st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15140" y="4357694"/>
            <a:ext cx="192882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357430"/>
            <a:ext cx="6286544" cy="1785950"/>
          </a:xfrm>
        </p:spPr>
        <p:txBody>
          <a:bodyPr/>
          <a:lstStyle/>
          <a:p>
            <a:pPr lvl="0" algn="just"/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If any irritation persists then decrease the dosage. After using a few times the skin will handle the magnesium better. </a:t>
            </a:r>
          </a:p>
          <a:p>
            <a:pPr lvl="0" algn="just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8596" y="4857760"/>
            <a:ext cx="628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Moderately increased dosages are safe if needed or desired. 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14348" y="642919"/>
            <a:ext cx="7772400" cy="107157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For pain in joints, ankles, shoulders, back, neck, cervical etc.</a:t>
            </a:r>
            <a:endParaRPr lang="en-US" dirty="0"/>
          </a:p>
        </p:txBody>
      </p:sp>
      <p:pic>
        <p:nvPicPr>
          <p:cNvPr id="6" name="Picture 5" descr="3638343587_b5b8ede5f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00892" y="4214818"/>
            <a:ext cx="1785950" cy="2389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2185150276_0be402bc1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29454" y="2143116"/>
            <a:ext cx="1833562" cy="1785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2357430"/>
            <a:ext cx="6643734" cy="1357322"/>
          </a:xfrm>
        </p:spPr>
        <p:txBody>
          <a:bodyPr/>
          <a:lstStyle/>
          <a:p>
            <a:pPr lvl="0" algn="just"/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For better results apply KAMD daily after shower &amp; before going to bed.</a:t>
            </a:r>
          </a:p>
          <a:p>
            <a:pPr lvl="0" algn="just"/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0034" y="4423484"/>
            <a:ext cx="62151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Use KAMD regularly for few months as a daily habit.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14348" y="642919"/>
            <a:ext cx="7772400" cy="107157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For pain in joints, ankles, shoulders, back, neck, cervical etc.</a:t>
            </a:r>
            <a:endParaRPr lang="en-US" dirty="0"/>
          </a:p>
        </p:txBody>
      </p:sp>
      <p:pic>
        <p:nvPicPr>
          <p:cNvPr id="7" name="Picture 6" descr="stock-photo-after-shower-beauty-5491639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82326" y="2143117"/>
            <a:ext cx="1647379" cy="2071702"/>
          </a:xfrm>
          <a:prstGeom prst="rect">
            <a:avLst/>
          </a:prstGeom>
        </p:spPr>
      </p:pic>
      <p:pic>
        <p:nvPicPr>
          <p:cNvPr id="8" name="Picture 7" descr="201003121530371118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072330" y="4500570"/>
            <a:ext cx="1738313" cy="12858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428605"/>
            <a:ext cx="7772400" cy="785818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For Internal Disorders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714488"/>
            <a:ext cx="6572296" cy="1214446"/>
          </a:xfrm>
        </p:spPr>
        <p:txBody>
          <a:bodyPr/>
          <a:lstStyle/>
          <a:p>
            <a:pPr lvl="0" algn="just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Daily massage your feet before going to bed. </a:t>
            </a:r>
          </a:p>
          <a:p>
            <a:pPr lvl="0" algn="just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3" descr="foot-proble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48529" y="1571612"/>
            <a:ext cx="1738313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diets-control-blood-suga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72330" y="5072074"/>
            <a:ext cx="1714512" cy="136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iabete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72330" y="3286124"/>
            <a:ext cx="1714512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28596" y="3446223"/>
            <a:ext cx="63579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This will help in managing internal disorders like hypertension, arthritis, diabetes, neuro disorders etc. and also strengthen bones &amp; joints.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4282" y="2714620"/>
            <a:ext cx="5643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GB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You </a:t>
            </a:r>
            <a:r>
              <a:rPr lang="en-GB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can find up to 84 ionic trace minerals in KAMD</a:t>
            </a:r>
            <a:endParaRPr lang="en-US" sz="2800" b="1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4643446"/>
            <a:ext cx="5643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It </a:t>
            </a:r>
            <a:r>
              <a:rPr lang="en-GB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is the purest magnesium in the world</a:t>
            </a:r>
            <a:endParaRPr lang="en-US" sz="2800" b="1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14414" y="404320"/>
            <a:ext cx="65008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spc="-150" dirty="0" smtClean="0">
                <a:ln w="19050" cap="rnd">
                  <a:solidFill>
                    <a:schemeClr val="accent1">
                      <a:lumMod val="50000"/>
                      <a:alpha val="80000"/>
                    </a:schemeClr>
                  </a:solidFill>
                  <a:beve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+mj-ea"/>
                <a:cs typeface="+mj-cs"/>
              </a:rPr>
              <a:t>About KAMD</a:t>
            </a:r>
          </a:p>
        </p:txBody>
      </p:sp>
      <p:pic>
        <p:nvPicPr>
          <p:cNvPr id="13" name="Picture 12" descr="DSC_0073.JPG"/>
          <p:cNvPicPr>
            <a:picLocks noChangeAspect="1"/>
          </p:cNvPicPr>
          <p:nvPr/>
        </p:nvPicPr>
        <p:blipFill>
          <a:blip r:embed="rId3" cstate="email">
            <a:lum bright="16000" contrast="-10000"/>
          </a:blip>
          <a:stretch>
            <a:fillRect/>
          </a:stretch>
        </p:blipFill>
        <p:spPr>
          <a:xfrm>
            <a:off x="6072198" y="2000240"/>
            <a:ext cx="3009827" cy="4646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714488"/>
            <a:ext cx="6643734" cy="2143140"/>
          </a:xfrm>
        </p:spPr>
        <p:txBody>
          <a:bodyPr/>
          <a:lstStyle/>
          <a:p>
            <a:pPr lvl="0" algn="just"/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It is suggested to start with 20 drops initially. The dosage can be increased to 30 drops after a week which can be increased upto 40 drops as per requirement. </a:t>
            </a:r>
          </a:p>
          <a:p>
            <a:pPr lvl="0" algn="just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158" y="464344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If any irritation persists then decrease the dosage. After using a few times the skin will handle the magnesium better. 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14348" y="428605"/>
            <a:ext cx="7772400" cy="785818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For Internal Disorders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7" name="Picture 6" descr="drinking-water-thyroid-health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768" y="1857364"/>
            <a:ext cx="1785918" cy="194786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6500858" cy="2714644"/>
          </a:xfrm>
        </p:spPr>
        <p:txBody>
          <a:bodyPr/>
          <a:lstStyle/>
          <a:p>
            <a:pPr lvl="0" algn="just"/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If no difference is seen in health even after 2-3 weeks of foot massage then it denotes that there is severe magnesium deficiency in the body. </a:t>
            </a:r>
          </a:p>
          <a:p>
            <a:pPr lvl="0" algn="just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14348" y="428605"/>
            <a:ext cx="7772400" cy="785818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For Internal Disorders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4429132"/>
            <a:ext cx="6357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For such it is suggested to go for full body massage twice a week. 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" name="Picture 9" descr="Insomnia_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81818" y="1357298"/>
            <a:ext cx="1905013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techniques-control-panic-attacks-mental-healt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15140" y="4636348"/>
            <a:ext cx="2104264" cy="1793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2071678"/>
            <a:ext cx="6215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Full body massage includes full massage on hands, legs, back, neck etc. 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14348" y="428605"/>
            <a:ext cx="7772400" cy="785818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For Internal Disorders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6" name="Picture 5" descr="2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29454" y="4572008"/>
            <a:ext cx="1834589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Facial-Massa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4572008"/>
            <a:ext cx="1714512" cy="1379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massagehands.108181714_st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8860" y="4572008"/>
            <a:ext cx="1516716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hand_massag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072330" y="1643050"/>
            <a:ext cx="1669979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legs_and_feet massage 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72330" y="3071810"/>
            <a:ext cx="1643074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foot-problem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1472" y="4540315"/>
            <a:ext cx="1452155" cy="1460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785926"/>
            <a:ext cx="6143668" cy="2000264"/>
          </a:xfrm>
        </p:spPr>
        <p:txBody>
          <a:bodyPr/>
          <a:lstStyle/>
          <a:p>
            <a:pPr lvl="0" algn="just"/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Suggested 20 drops initially are to be applied on one part of body that is 20-20 drops on hands, 20-20 drops on legs &amp; so on. 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720" y="4500570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Be careful with the eyes &amp; with other sensitive parts of the body.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14348" y="428605"/>
            <a:ext cx="7772400" cy="785818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For Internal Disorders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6" name="Picture 5" descr="owl-eye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86578" y="5143512"/>
            <a:ext cx="2080952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Drinking-Wate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86578" y="1500173"/>
            <a:ext cx="2132345" cy="1532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1116676036f9DAj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86578" y="3286124"/>
            <a:ext cx="2071702" cy="163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6500858" cy="1143008"/>
          </a:xfrm>
        </p:spPr>
        <p:txBody>
          <a:bodyPr/>
          <a:lstStyle/>
          <a:p>
            <a:pPr lvl="0" algn="just"/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Moderately increased dosages are safe if needed or desired. </a:t>
            </a:r>
          </a:p>
          <a:p>
            <a:pPr lvl="0" algn="just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472" y="3714752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For better results apply KAMD before going to bed.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14348" y="428605"/>
            <a:ext cx="7772400" cy="785818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For Internal Disorders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6" name="Picture 5" descr="human-bod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58082" y="1571612"/>
            <a:ext cx="1482329" cy="1976438"/>
          </a:xfrm>
          <a:prstGeom prst="rect">
            <a:avLst/>
          </a:prstGeom>
        </p:spPr>
      </p:pic>
      <p:pic>
        <p:nvPicPr>
          <p:cNvPr id="7" name="Picture 6" descr="4137-Man-Setting-His-Alarm-Clock-Before-Going-To-Sleep-In-His-Bedroom-Clipart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85918" y="4857760"/>
            <a:ext cx="1928826" cy="1435909"/>
          </a:xfrm>
          <a:prstGeom prst="rect">
            <a:avLst/>
          </a:prstGeom>
        </p:spPr>
      </p:pic>
      <p:pic>
        <p:nvPicPr>
          <p:cNvPr id="8" name="Picture 7" descr="450-bedtim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4857760"/>
            <a:ext cx="2000264" cy="153353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89"/>
            <a:ext cx="7772400" cy="857257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For healthy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643050"/>
            <a:ext cx="6072230" cy="1357322"/>
          </a:xfrm>
        </p:spPr>
        <p:txBody>
          <a:bodyPr/>
          <a:lstStyle/>
          <a:p>
            <a:pPr lvl="0" algn="just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Daily massaging of feet will be beneficial for a healthy life. It will give a refreshing feeling.</a:t>
            </a:r>
          </a:p>
          <a:p>
            <a:pPr lvl="0" algn="just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158" y="3786190"/>
            <a:ext cx="62151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Full body massage done twice a week will help in relieving from stress, enhance energy &amp; vitality in the body &amp; stay healthy.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4" descr="foot-proble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768" y="1428736"/>
            <a:ext cx="1574273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372_5_FOOT-MASSA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768" y="3286124"/>
            <a:ext cx="1625958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foot-massage-oi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3768" y="4786322"/>
            <a:ext cx="1643074" cy="1740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6643734" cy="2071702"/>
          </a:xfrm>
        </p:spPr>
        <p:txBody>
          <a:bodyPr/>
          <a:lstStyle/>
          <a:p>
            <a:pPr lvl="0" algn="just"/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It is suggested to start with 20 drops initially. The dosage can be increased to 30 drops after a week which can be increased upto 40 drops as per requirement. 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720" y="4286256"/>
            <a:ext cx="6572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If any irritation persists then decrease the dosage. After using a few times the skin will handle the magnesium better. 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14348" y="214289"/>
            <a:ext cx="7772400" cy="857257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For healthy life</a:t>
            </a:r>
            <a:endParaRPr lang="en-US" dirty="0"/>
          </a:p>
        </p:txBody>
      </p:sp>
      <p:pic>
        <p:nvPicPr>
          <p:cNvPr id="6" name="Picture 5" descr="blue-glasswater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52490" y="1643050"/>
            <a:ext cx="1611869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Benefits-of-Drinking-Wate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15206" y="4572008"/>
            <a:ext cx="1678773" cy="1373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5857916" cy="2000264"/>
          </a:xfrm>
        </p:spPr>
        <p:txBody>
          <a:bodyPr/>
          <a:lstStyle/>
          <a:p>
            <a:pPr lvl="0" algn="just"/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Suggested 20 drops initially are to be applied on one part of body that is 20-20 drops on hands, 20-20 drops on legs &amp; so on. </a:t>
            </a:r>
          </a:p>
          <a:p>
            <a:pPr lvl="0" algn="just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0034" y="4714884"/>
            <a:ext cx="5857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Be careful with the eyes &amp; with other sensitive parts of the body.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14348" y="214289"/>
            <a:ext cx="7772400" cy="857257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For healthy life</a:t>
            </a:r>
            <a:endParaRPr lang="en-US" dirty="0"/>
          </a:p>
        </p:txBody>
      </p:sp>
      <p:pic>
        <p:nvPicPr>
          <p:cNvPr id="7" name="Picture 6" descr="legs_and_feet massage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15140" y="1500174"/>
            <a:ext cx="2000264" cy="1476430"/>
          </a:xfrm>
          <a:prstGeom prst="rect">
            <a:avLst/>
          </a:prstGeom>
        </p:spPr>
      </p:pic>
      <p:pic>
        <p:nvPicPr>
          <p:cNvPr id="9" name="Picture 8" descr="Massage-hand-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15140" y="4715347"/>
            <a:ext cx="2000264" cy="1642611"/>
          </a:xfrm>
          <a:prstGeom prst="rect">
            <a:avLst/>
          </a:prstGeom>
        </p:spPr>
      </p:pic>
      <p:pic>
        <p:nvPicPr>
          <p:cNvPr id="10" name="Picture 9" descr="massage-lady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15140" y="3143248"/>
            <a:ext cx="2000264" cy="134802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2071678"/>
            <a:ext cx="5572164" cy="1214446"/>
          </a:xfrm>
        </p:spPr>
        <p:txBody>
          <a:bodyPr/>
          <a:lstStyle/>
          <a:p>
            <a:pPr lvl="0" algn="just"/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Moderately increased dosages are safe if needed or desired. 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472" y="4143380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For better results apply KAMD daily before going to bed.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14348" y="214289"/>
            <a:ext cx="7772400" cy="857257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For healthy life</a:t>
            </a:r>
            <a:endParaRPr lang="en-US" dirty="0"/>
          </a:p>
        </p:txBody>
      </p:sp>
      <p:pic>
        <p:nvPicPr>
          <p:cNvPr id="7" name="Picture 6" descr="Insomni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57950" y="3571876"/>
            <a:ext cx="2390777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drinkin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1714488"/>
            <a:ext cx="2357454" cy="162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34000" contrast="-71000"/>
          </a:blip>
          <a:srcRect/>
          <a:tile tx="0" ty="0" sx="100000" sy="100000" flip="xy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500198"/>
            <a:ext cx="8572560" cy="514351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I was feeling weak, stressed out with sleeplessness &amp; completely unable to manage with my family life &amp; professional life. Life was very hectic. But after using Keva Ancient Mineral Drops I feel every day very much  refreshing with no stress at all.</a:t>
            </a:r>
          </a:p>
          <a:p>
            <a:pPr algn="just">
              <a:spcBef>
                <a:spcPts val="0"/>
              </a:spcBef>
            </a:pPr>
            <a:endParaRPr lang="en-US" sz="3000" dirty="0" smtClean="0">
              <a:ln>
                <a:solidFill>
                  <a:srgbClr val="2F6EBB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  <a:ea typeface="Cambria Math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Emily Fisher</a:t>
            </a:r>
          </a:p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Female</a:t>
            </a:r>
          </a:p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36Yrs</a:t>
            </a:r>
          </a:p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U.K</a:t>
            </a:r>
          </a:p>
          <a:p>
            <a:pPr algn="just">
              <a:spcBef>
                <a:spcPts val="0"/>
              </a:spcBef>
            </a:pPr>
            <a:endParaRPr lang="en-US" sz="3000" dirty="0">
              <a:ln>
                <a:solidFill>
                  <a:srgbClr val="2F6EBB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  <a:ea typeface="Cambria Math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1000132"/>
          </a:xfrm>
        </p:spPr>
        <p:txBody>
          <a:bodyPr/>
          <a:lstStyle/>
          <a:p>
            <a:r>
              <a:rPr lang="en-US" sz="4800" b="1" dirty="0" smtClean="0">
                <a:ln cmpd="sng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Testimonials</a:t>
            </a:r>
            <a:endParaRPr lang="en-US" sz="4800" b="1" dirty="0">
              <a:ln cmpd="sng"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5" name="Picture 4" descr="canstock48147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214290"/>
            <a:ext cx="142875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DSC_1082_edited-1.JPG"/>
          <p:cNvPicPr>
            <a:picLocks noChangeAspect="1"/>
          </p:cNvPicPr>
          <p:nvPr/>
        </p:nvPicPr>
        <p:blipFill>
          <a:blip r:embed="rId4" cstate="email">
            <a:lum bright="20000"/>
          </a:blip>
          <a:stretch>
            <a:fillRect/>
          </a:stretch>
        </p:blipFill>
        <p:spPr>
          <a:xfrm>
            <a:off x="5072066" y="4286256"/>
            <a:ext cx="214314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4282" y="2357430"/>
            <a:ext cx="56436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GB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Its’ quality </a:t>
            </a:r>
            <a:r>
              <a:rPr lang="en-GB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is highest available and is constantly </a:t>
            </a:r>
            <a:r>
              <a:rPr lang="en-GB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controlled </a:t>
            </a:r>
            <a:r>
              <a:rPr lang="en-GB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through </a:t>
            </a:r>
            <a:r>
              <a:rPr lang="en-GB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International </a:t>
            </a:r>
            <a:r>
              <a:rPr lang="en-GB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quality standards</a:t>
            </a:r>
            <a:endParaRPr lang="en-US" sz="2800" b="1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14282" y="4472897"/>
            <a:ext cx="564360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It is formulated by nature for enhanced energy, vitality &amp; healthy living.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14414" y="404320"/>
            <a:ext cx="65008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spc="-150" dirty="0" smtClean="0">
                <a:ln w="19050" cap="rnd">
                  <a:solidFill>
                    <a:schemeClr val="accent1">
                      <a:lumMod val="50000"/>
                      <a:alpha val="80000"/>
                    </a:schemeClr>
                  </a:solidFill>
                  <a:beve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+mj-ea"/>
                <a:cs typeface="+mj-cs"/>
              </a:rPr>
              <a:t>About KAMD</a:t>
            </a:r>
          </a:p>
        </p:txBody>
      </p:sp>
      <p:pic>
        <p:nvPicPr>
          <p:cNvPr id="13" name="Picture 12" descr="DSC_0073.JPG"/>
          <p:cNvPicPr>
            <a:picLocks noChangeAspect="1"/>
          </p:cNvPicPr>
          <p:nvPr/>
        </p:nvPicPr>
        <p:blipFill>
          <a:blip r:embed="rId3" cstate="email">
            <a:lum bright="16000" contrast="-10000"/>
          </a:blip>
          <a:stretch>
            <a:fillRect/>
          </a:stretch>
        </p:blipFill>
        <p:spPr>
          <a:xfrm>
            <a:off x="6072198" y="2000240"/>
            <a:ext cx="3009827" cy="4646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34000" contrast="-71000"/>
          </a:blip>
          <a:srcRect/>
          <a:tile tx="0" ty="0" sx="100000" sy="100000" flip="xy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1000132"/>
          </a:xfrm>
        </p:spPr>
        <p:txBody>
          <a:bodyPr/>
          <a:lstStyle/>
          <a:p>
            <a:r>
              <a:rPr lang="en-US" sz="4800" b="1" dirty="0" smtClean="0">
                <a:ln cmpd="sng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Testimonials</a:t>
            </a:r>
            <a:endParaRPr lang="en-US" sz="4800" b="1" dirty="0">
              <a:ln cmpd="sng"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429684" cy="464347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I had damaged the skin of my feet after prolonged wearing of shoes due to excessive office hours without any break but Keva Ancient Mineral Drops has done wonders &amp; my feet are back to normal.</a:t>
            </a:r>
          </a:p>
          <a:p>
            <a:pPr algn="just">
              <a:spcBef>
                <a:spcPts val="0"/>
              </a:spcBef>
            </a:pPr>
            <a:endParaRPr lang="en-US" sz="3000" dirty="0" smtClean="0">
              <a:ln>
                <a:solidFill>
                  <a:srgbClr val="2F6EBB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  <a:ea typeface="Cambria Math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Louis Walter</a:t>
            </a:r>
          </a:p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Male</a:t>
            </a:r>
          </a:p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54 yrs</a:t>
            </a:r>
          </a:p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Germany</a:t>
            </a:r>
          </a:p>
        </p:txBody>
      </p:sp>
      <p:pic>
        <p:nvPicPr>
          <p:cNvPr id="7" name="Picture 6" descr="canstock481472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214290"/>
            <a:ext cx="142875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elenathewise1007000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4127865"/>
            <a:ext cx="2143140" cy="2087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34000" contrast="-71000"/>
          </a:blip>
          <a:srcRect/>
          <a:tile tx="0" ty="0" sx="100000" sy="100000" flip="xy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1000132"/>
          </a:xfrm>
        </p:spPr>
        <p:txBody>
          <a:bodyPr/>
          <a:lstStyle/>
          <a:p>
            <a:r>
              <a:rPr lang="en-US" sz="4800" b="1" dirty="0" smtClean="0">
                <a:ln cmpd="sng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Testimonials</a:t>
            </a:r>
            <a:endParaRPr lang="en-US" sz="4800" b="1" dirty="0">
              <a:ln cmpd="sng"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28596" y="1571612"/>
            <a:ext cx="8358246" cy="428628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I was in depression some time back due to unemployment with excessive headache but after using Keva Ancient Mineral Drops, I felt the difference within 3-4 weeks.</a:t>
            </a:r>
          </a:p>
          <a:p>
            <a:pPr algn="just">
              <a:spcBef>
                <a:spcPts val="0"/>
              </a:spcBef>
            </a:pPr>
            <a:endParaRPr lang="en-US" sz="3000" dirty="0" smtClean="0">
              <a:ln>
                <a:solidFill>
                  <a:srgbClr val="2F6EBB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  <a:ea typeface="Cambria Math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Michael Peck</a:t>
            </a:r>
          </a:p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Male</a:t>
            </a:r>
          </a:p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25 yrs</a:t>
            </a:r>
          </a:p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Spain</a:t>
            </a:r>
          </a:p>
        </p:txBody>
      </p:sp>
      <p:pic>
        <p:nvPicPr>
          <p:cNvPr id="7" name="Picture 6" descr="canstock48147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214290"/>
            <a:ext cx="142875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logos1002004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071942"/>
            <a:ext cx="214314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34000" contrast="-71000"/>
          </a:blip>
          <a:srcRect/>
          <a:tile tx="0" ty="0" sx="100000" sy="100000" flip="xy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1000132"/>
          </a:xfrm>
        </p:spPr>
        <p:txBody>
          <a:bodyPr/>
          <a:lstStyle/>
          <a:p>
            <a:r>
              <a:rPr lang="en-US" sz="4800" b="1" dirty="0" smtClean="0">
                <a:ln cmpd="sng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Testimonials</a:t>
            </a:r>
            <a:endParaRPr lang="en-US" sz="4800" b="1" dirty="0">
              <a:ln cmpd="sng"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85720" y="1500174"/>
            <a:ext cx="8501122" cy="4500594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I was fed up of diabetes, pain in joints, backache. Then I came to know about Keva Ancient Mineral Drops &amp; used well as per directions &amp; saw great results. I am using it for last 2 months now.</a:t>
            </a:r>
          </a:p>
          <a:p>
            <a:pPr algn="just">
              <a:spcBef>
                <a:spcPts val="0"/>
              </a:spcBef>
            </a:pPr>
            <a:endParaRPr lang="en-US" sz="3000" dirty="0" smtClean="0">
              <a:ln>
                <a:solidFill>
                  <a:srgbClr val="2F6EBB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  <a:ea typeface="Cambria Math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Kia Johansson</a:t>
            </a:r>
          </a:p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Female</a:t>
            </a:r>
          </a:p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38 yrs</a:t>
            </a:r>
          </a:p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Sweden</a:t>
            </a:r>
          </a:p>
          <a:p>
            <a:pPr algn="just">
              <a:spcBef>
                <a:spcPts val="0"/>
              </a:spcBef>
            </a:pPr>
            <a:endParaRPr lang="en-US" sz="2000" dirty="0"/>
          </a:p>
        </p:txBody>
      </p:sp>
      <p:pic>
        <p:nvPicPr>
          <p:cNvPr id="7" name="Picture 6" descr="canstock48147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214290"/>
            <a:ext cx="142875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6360994-happy-middle-aged-woman-with-hands-folded-standing-on-white-backgroun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29256" y="3857628"/>
            <a:ext cx="214314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34000" contrast="-71000"/>
          </a:blip>
          <a:srcRect/>
          <a:tile tx="0" ty="0" sx="100000" sy="100000" flip="xy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1000132"/>
          </a:xfrm>
        </p:spPr>
        <p:txBody>
          <a:bodyPr/>
          <a:lstStyle/>
          <a:p>
            <a:r>
              <a:rPr lang="en-US" sz="4800" b="1" dirty="0" smtClean="0">
                <a:ln cmpd="sng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Testimonials</a:t>
            </a:r>
            <a:endParaRPr lang="en-US" sz="4800" b="1" dirty="0">
              <a:ln cmpd="sng"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528641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I had become a patient of high blood pressure due to wrong eating habits &amp; busy professional life. Then I came to know about Keva Ancient Mineral Drops from my friend. I started applying &amp; consuming it &amp; started feeling better in a month. Now I am absolutely normal.</a:t>
            </a:r>
          </a:p>
          <a:p>
            <a:pPr algn="just">
              <a:spcBef>
                <a:spcPts val="0"/>
              </a:spcBef>
            </a:pPr>
            <a:endParaRPr lang="en-US" sz="3000" dirty="0" smtClean="0">
              <a:ln>
                <a:solidFill>
                  <a:srgbClr val="2F6EBB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  <a:ea typeface="Cambria Math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3000" dirty="0" err="1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Luciano</a:t>
            </a: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 Romano</a:t>
            </a:r>
          </a:p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Male</a:t>
            </a:r>
          </a:p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43 yrs</a:t>
            </a:r>
          </a:p>
          <a:p>
            <a:pPr algn="just">
              <a:spcBef>
                <a:spcPts val="0"/>
              </a:spcBef>
            </a:pPr>
            <a:r>
              <a:rPr lang="en-US" sz="3000" dirty="0" smtClean="0">
                <a:ln>
                  <a:solidFill>
                    <a:srgbClr val="2F6EBB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ea typeface="Cambria Math" pitchFamily="18" charset="0"/>
              </a:rPr>
              <a:t>Italy</a:t>
            </a:r>
          </a:p>
          <a:p>
            <a:pPr algn="just">
              <a:spcBef>
                <a:spcPts val="0"/>
              </a:spcBef>
            </a:pPr>
            <a:endParaRPr lang="en-US" sz="2000" dirty="0"/>
          </a:p>
        </p:txBody>
      </p:sp>
      <p:pic>
        <p:nvPicPr>
          <p:cNvPr id="7" name="Picture 6" descr="canstock48147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214290"/>
            <a:ext cx="142875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286256"/>
            <a:ext cx="2143140" cy="2147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928670"/>
            <a:ext cx="8358246" cy="464347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136DA5"/>
                </a:solidFill>
              </a:rPr>
              <a:t>Contact: </a:t>
            </a:r>
            <a:br>
              <a:rPr lang="en-US" sz="3600" dirty="0" smtClean="0">
                <a:solidFill>
                  <a:srgbClr val="136DA5"/>
                </a:solidFill>
              </a:rPr>
            </a:br>
            <a:r>
              <a:rPr lang="en-US" sz="3600" dirty="0" smtClean="0">
                <a:solidFill>
                  <a:srgbClr val="136DA5"/>
                </a:solidFill>
              </a:rPr>
              <a:t/>
            </a:r>
            <a:br>
              <a:rPr lang="en-US" sz="3600" dirty="0" smtClean="0">
                <a:solidFill>
                  <a:srgbClr val="136DA5"/>
                </a:solidFill>
              </a:rPr>
            </a:br>
            <a:r>
              <a:rPr lang="en-US" sz="4000" b="1" dirty="0" smtClean="0">
                <a:solidFill>
                  <a:srgbClr val="136DA5"/>
                </a:solidFill>
                <a:latin typeface="Algerian" pitchFamily="82" charset="0"/>
              </a:rPr>
              <a:t>Keva Industries</a:t>
            </a:r>
            <a:r>
              <a:rPr lang="en-US" sz="3600" dirty="0" smtClean="0">
                <a:solidFill>
                  <a:srgbClr val="136DA5"/>
                </a:solidFill>
              </a:rPr>
              <a:t/>
            </a:r>
            <a:br>
              <a:rPr lang="en-US" sz="3600" dirty="0" smtClean="0">
                <a:solidFill>
                  <a:srgbClr val="136DA5"/>
                </a:solidFill>
              </a:rPr>
            </a:br>
            <a:r>
              <a:rPr lang="en-US" sz="3600" dirty="0" smtClean="0">
                <a:solidFill>
                  <a:srgbClr val="136DA5"/>
                </a:solidFill>
              </a:rPr>
              <a:t>An ISO 9001:2008 Certified Company</a:t>
            </a:r>
            <a:br>
              <a:rPr lang="en-US" sz="3600" dirty="0" smtClean="0">
                <a:solidFill>
                  <a:srgbClr val="136DA5"/>
                </a:solidFill>
              </a:rPr>
            </a:br>
            <a:r>
              <a:rPr lang="en-US" sz="3600" b="1" dirty="0" smtClean="0">
                <a:solidFill>
                  <a:srgbClr val="136DA5"/>
                </a:solidFill>
              </a:rPr>
              <a:t>Level 2, Prestige Omega, </a:t>
            </a:r>
            <a:br>
              <a:rPr lang="en-US" sz="3600" b="1" dirty="0" smtClean="0">
                <a:solidFill>
                  <a:srgbClr val="136DA5"/>
                </a:solidFill>
              </a:rPr>
            </a:br>
            <a:r>
              <a:rPr lang="en-US" sz="3600" b="1" dirty="0" smtClean="0">
                <a:solidFill>
                  <a:srgbClr val="136DA5"/>
                </a:solidFill>
              </a:rPr>
              <a:t>No. 104,  EPIP Zone, </a:t>
            </a:r>
            <a:r>
              <a:rPr lang="en-US" sz="3600" dirty="0" smtClean="0">
                <a:solidFill>
                  <a:srgbClr val="136DA5"/>
                </a:solidFill>
              </a:rPr>
              <a:t/>
            </a:r>
            <a:br>
              <a:rPr lang="en-US" sz="3600" dirty="0" smtClean="0">
                <a:solidFill>
                  <a:srgbClr val="136DA5"/>
                </a:solidFill>
              </a:rPr>
            </a:br>
            <a:r>
              <a:rPr lang="en-US" sz="3600" b="1" dirty="0" smtClean="0">
                <a:solidFill>
                  <a:srgbClr val="136DA5"/>
                </a:solidFill>
              </a:rPr>
              <a:t>Whitefield, Bangalore-560066 (India)</a:t>
            </a:r>
            <a:r>
              <a:rPr lang="en-US" sz="3600" dirty="0" smtClean="0">
                <a:solidFill>
                  <a:srgbClr val="136DA5"/>
                </a:solidFill>
              </a:rPr>
              <a:t/>
            </a:r>
            <a:br>
              <a:rPr lang="en-US" sz="3600" dirty="0" smtClean="0">
                <a:solidFill>
                  <a:srgbClr val="136DA5"/>
                </a:solidFill>
              </a:rPr>
            </a:br>
            <a:r>
              <a:rPr lang="en-US" sz="3600" b="1" dirty="0" smtClean="0">
                <a:solidFill>
                  <a:srgbClr val="136DA5"/>
                </a:solidFill>
              </a:rPr>
              <a:t>Web: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hlinkClick r:id="rId2"/>
              </a:rPr>
              <a:t>www.kevaind.org</a:t>
            </a:r>
            <a:r>
              <a:rPr lang="en-US" sz="3600" dirty="0" smtClean="0">
                <a:solidFill>
                  <a:srgbClr val="006600"/>
                </a:solidFill>
              </a:rPr>
              <a:t/>
            </a:r>
            <a:br>
              <a:rPr lang="en-US" sz="3600" dirty="0" smtClean="0">
                <a:solidFill>
                  <a:srgbClr val="006600"/>
                </a:solidFill>
              </a:rPr>
            </a:br>
            <a:endParaRPr lang="en-US" sz="36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zth6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8215370" cy="5701626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57224" y="5429264"/>
            <a:ext cx="7643866" cy="928694"/>
          </a:xfrm>
        </p:spPr>
        <p:txBody>
          <a:bodyPr/>
          <a:lstStyle/>
          <a:p>
            <a:r>
              <a:rPr lang="en-US" sz="2600" spc="-150" dirty="0" smtClean="0">
                <a:solidFill>
                  <a:srgbClr val="136DA5"/>
                </a:solidFill>
                <a:latin typeface="Bernard MT Condensed" pitchFamily="18" charset="0"/>
                <a:cs typeface="Times New Roman" pitchFamily="18" charset="0"/>
              </a:rPr>
              <a:t>Note: This product is not intended to treat, cure or prevent any disease.  Please consult your health care professional. </a:t>
            </a:r>
            <a:r>
              <a:rPr lang="en-US" dirty="0" smtClean="0">
                <a:solidFill>
                  <a:srgbClr val="136D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endParaRPr lang="en-US" dirty="0">
              <a:solidFill>
                <a:srgbClr val="136DA5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14546" y="357166"/>
            <a:ext cx="61436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200" b="1" dirty="0" smtClean="0">
                <a:ln w="19050" cap="sq">
                  <a:solidFill>
                    <a:schemeClr val="accent1">
                      <a:lumMod val="50000"/>
                    </a:schemeClr>
                  </a:solidFill>
                  <a:bevel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Need of KAMD</a:t>
            </a:r>
            <a:endParaRPr lang="en-US" sz="4200" b="1" dirty="0">
              <a:ln w="19050" cap="sq">
                <a:solidFill>
                  <a:schemeClr val="accent1">
                    <a:lumMod val="50000"/>
                  </a:schemeClr>
                </a:solidFill>
                <a:bevel/>
              </a:ln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71736" y="2214554"/>
            <a:ext cx="62151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KAMD saves </a:t>
            </a:r>
            <a:r>
              <a:rPr lang="en-GB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people from a considerable amount of pain and suffering as magnesium is essential for life and is a true cellular tonic that helps us heal from varied sufferings</a:t>
            </a:r>
            <a:endParaRPr lang="en-US" sz="2800" b="1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14546" y="357166"/>
            <a:ext cx="61436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200" b="1" dirty="0" smtClean="0">
                <a:ln w="19050" cap="sq">
                  <a:solidFill>
                    <a:schemeClr val="accent1">
                      <a:lumMod val="50000"/>
                    </a:schemeClr>
                  </a:solidFill>
                  <a:bevel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Need of KAMD</a:t>
            </a:r>
            <a:endParaRPr lang="en-US" sz="4200" b="1" dirty="0">
              <a:ln w="19050" cap="sq">
                <a:solidFill>
                  <a:schemeClr val="accent1">
                    <a:lumMod val="50000"/>
                  </a:schemeClr>
                </a:solidFill>
                <a:bevel/>
              </a:ln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3174" y="2500306"/>
            <a:ext cx="58579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Contains </a:t>
            </a:r>
            <a:r>
              <a:rPr lang="en-GB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only raw, highly concentrated, ultra pure magnesium chloride and other trace minerals drawn from the ancient virgin seabed in Europe</a:t>
            </a:r>
            <a:endParaRPr lang="en-US" sz="2800" b="1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1428736"/>
            <a:ext cx="82868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136D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Keva Industries is </a:t>
            </a:r>
            <a:r>
              <a:rPr lang="en-US" sz="2600" b="1" dirty="0" smtClean="0">
                <a:solidFill>
                  <a:srgbClr val="136D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 ISO 9001:2008 certified company which is a </a:t>
            </a:r>
            <a:r>
              <a:rPr lang="en-US" sz="2600" b="1" dirty="0">
                <a:solidFill>
                  <a:srgbClr val="136D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leading developer </a:t>
            </a:r>
            <a:r>
              <a:rPr lang="en-US" sz="2600" b="1" dirty="0" smtClean="0">
                <a:solidFill>
                  <a:srgbClr val="136D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</a:t>
            </a:r>
            <a:r>
              <a:rPr lang="en-US" sz="2600" b="1" dirty="0">
                <a:solidFill>
                  <a:srgbClr val="136D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supplier </a:t>
            </a:r>
            <a:r>
              <a:rPr lang="en-US" sz="2600" b="1" dirty="0" smtClean="0">
                <a:solidFill>
                  <a:srgbClr val="136D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</a:t>
            </a:r>
            <a:r>
              <a:rPr lang="en-US" sz="2600" b="1" dirty="0">
                <a:solidFill>
                  <a:srgbClr val="136D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wellness </a:t>
            </a:r>
            <a:r>
              <a:rPr lang="en-US" sz="2600" b="1" dirty="0" smtClean="0">
                <a:solidFill>
                  <a:srgbClr val="136D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healthcare products in India.</a:t>
            </a:r>
            <a:endParaRPr lang="en-US" sz="2600" b="1" dirty="0">
              <a:solidFill>
                <a:srgbClr val="136D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DP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29256" y="3071810"/>
            <a:ext cx="3341898" cy="2337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857356" y="571480"/>
            <a:ext cx="5012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136D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+mj-ea"/>
                <a:cs typeface="+mj-cs"/>
              </a:rPr>
              <a:t>ABOUT KEVA INDUSTRIES</a:t>
            </a:r>
          </a:p>
        </p:txBody>
      </p:sp>
      <p:pic>
        <p:nvPicPr>
          <p:cNvPr id="5" name="Picture 4" descr="bpc-interior-office-buildin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3214686"/>
            <a:ext cx="3500462" cy="2426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89" name="Picture 1" descr="E:\kamal\water\TMR\Data\keva\IMG_01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4429132"/>
            <a:ext cx="300039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3286148"/>
          </a:xfrm>
        </p:spPr>
        <p:txBody>
          <a:bodyPr/>
          <a:lstStyle/>
          <a:p>
            <a:r>
              <a:rPr lang="en-US" sz="3600" dirty="0" smtClean="0">
                <a:solidFill>
                  <a:srgbClr val="136DA5"/>
                </a:solidFill>
                <a:latin typeface="Bernard MT Condensed" pitchFamily="18" charset="0"/>
                <a:ea typeface="+mn-ea"/>
                <a:cs typeface="Times New Roman" pitchFamily="18" charset="0"/>
              </a:rPr>
              <a:t>Keva Ancient Mineral Drops (KAMD) is an excellent product introduced first time in India under license from</a:t>
            </a:r>
            <a:r>
              <a:rPr lang="en-US" sz="3600" dirty="0" smtClean="0">
                <a:solidFill>
                  <a:srgbClr val="2F6EBB"/>
                </a:solidFill>
                <a:latin typeface="Bernard MT Condensed" pitchFamily="18" charset="0"/>
                <a:ea typeface="+mn-ea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2F6EBB"/>
                </a:solidFill>
                <a:latin typeface="Bernard MT Condensed" pitchFamily="18" charset="0"/>
                <a:ea typeface="+mn-ea"/>
                <a:cs typeface="Times New Roman" pitchFamily="18" charset="0"/>
              </a:rPr>
            </a:br>
            <a:r>
              <a:rPr lang="en-US" sz="4000" dirty="0" smtClean="0">
                <a:ln>
                  <a:solidFill>
                    <a:srgbClr val="5FAEB9"/>
                  </a:solidFill>
                </a:ln>
                <a:solidFill>
                  <a:srgbClr val="467490"/>
                </a:solidFill>
                <a:latin typeface="Algerian" pitchFamily="82" charset="0"/>
                <a:ea typeface="+mn-ea"/>
                <a:cs typeface="Times New Roman" pitchFamily="18" charset="0"/>
              </a:rPr>
              <a:t>NAYO PHARMA </a:t>
            </a:r>
            <a:r>
              <a:rPr lang="en-US" sz="3600" dirty="0" smtClean="0">
                <a:solidFill>
                  <a:srgbClr val="2F6EBB"/>
                </a:solidFill>
                <a:latin typeface="Bernard MT Condensed" pitchFamily="18" charset="0"/>
                <a:ea typeface="+mn-ea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2F6EBB"/>
                </a:solidFill>
                <a:latin typeface="Bernard MT Condensed" pitchFamily="18" charset="0"/>
                <a:ea typeface="+mn-ea"/>
                <a:cs typeface="Times New Roman" pitchFamily="18" charset="0"/>
              </a:rPr>
            </a:br>
            <a:r>
              <a:rPr lang="en-US" sz="3600" dirty="0" smtClean="0">
                <a:solidFill>
                  <a:srgbClr val="136DA5"/>
                </a:solidFill>
                <a:latin typeface="Bernard MT Condensed" pitchFamily="18" charset="0"/>
                <a:ea typeface="+mn-ea"/>
                <a:cs typeface="Times New Roman" pitchFamily="18" charset="0"/>
              </a:rPr>
              <a:t>based in </a:t>
            </a:r>
            <a:r>
              <a:rPr lang="en-US" sz="3600" dirty="0" smtClean="0">
                <a:solidFill>
                  <a:srgbClr val="2F6EBB"/>
                </a:solidFill>
              </a:rPr>
              <a:t/>
            </a:r>
            <a:br>
              <a:rPr lang="en-US" sz="3600" dirty="0" smtClean="0">
                <a:solidFill>
                  <a:srgbClr val="2F6EBB"/>
                </a:solidFill>
              </a:rPr>
            </a:br>
            <a:r>
              <a:rPr lang="en-US" sz="3600" dirty="0" smtClean="0">
                <a:ln>
                  <a:solidFill>
                    <a:srgbClr val="5FAEB9"/>
                  </a:solidFill>
                </a:ln>
                <a:solidFill>
                  <a:srgbClr val="467490"/>
                </a:solidFill>
                <a:latin typeface="Algerian" pitchFamily="82" charset="0"/>
                <a:ea typeface="+mn-ea"/>
                <a:cs typeface="Times New Roman" pitchFamily="18" charset="0"/>
              </a:rPr>
              <a:t>LONDON, UNITED KINGDOM</a:t>
            </a:r>
          </a:p>
        </p:txBody>
      </p:sp>
      <p:pic>
        <p:nvPicPr>
          <p:cNvPr id="8" name="Picture 7" descr="2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714612" y="3714752"/>
            <a:ext cx="3714776" cy="2823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2217</TotalTime>
  <Words>2147</Words>
  <Application>Microsoft Office PowerPoint</Application>
  <PresentationFormat>On-screen Show (4:3)</PresentationFormat>
  <Paragraphs>225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108</vt:lpstr>
      <vt:lpstr>KEVA Ancient mineral DROPS </vt:lpstr>
      <vt:lpstr>Slide 2</vt:lpstr>
      <vt:lpstr>Slide 3</vt:lpstr>
      <vt:lpstr>Slide 4</vt:lpstr>
      <vt:lpstr>Slide 5</vt:lpstr>
      <vt:lpstr>Slide 6</vt:lpstr>
      <vt:lpstr>Slide 7</vt:lpstr>
      <vt:lpstr>Slide 8</vt:lpstr>
      <vt:lpstr>Keva Ancient Mineral Drops (KAMD) is an excellent product introduced first time in India under license from NAYO PHARMA  based in  LONDON, UNITED KINGDOM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Dos’ &amp; Don’ts for KAMD</vt:lpstr>
      <vt:lpstr>Slide 21</vt:lpstr>
      <vt:lpstr>Slide 22</vt:lpstr>
      <vt:lpstr>Slide 23</vt:lpstr>
      <vt:lpstr>Dos’ &amp; Don’ts for KAMD</vt:lpstr>
      <vt:lpstr>Dos’ &amp; Don’ts for KAMD</vt:lpstr>
      <vt:lpstr>Dos’ &amp; Don’ts for KAMD</vt:lpstr>
      <vt:lpstr>Dos’ &amp; Don’ts for KAMD</vt:lpstr>
      <vt:lpstr>Dos’ &amp; Don’ts for KAMD</vt:lpstr>
      <vt:lpstr>Recommended Dosage for External Use</vt:lpstr>
      <vt:lpstr>Slide 30</vt:lpstr>
      <vt:lpstr>Slide 31</vt:lpstr>
      <vt:lpstr>Slide 32</vt:lpstr>
      <vt:lpstr>Slide 33</vt:lpstr>
      <vt:lpstr>Slide 34</vt:lpstr>
      <vt:lpstr>For pain in joints, ankles, shoulders, back, neck, cervical etc.</vt:lpstr>
      <vt:lpstr>For pain in joints, ankles, shoulders, back, neck, cervical etc.</vt:lpstr>
      <vt:lpstr>For pain in joints, ankles, shoulders, back, neck, cervical etc.</vt:lpstr>
      <vt:lpstr>For pain in joints, ankles, shoulders, back, neck, cervical etc.</vt:lpstr>
      <vt:lpstr>For Internal Disorders</vt:lpstr>
      <vt:lpstr>For Internal Disorders</vt:lpstr>
      <vt:lpstr>For Internal Disorders</vt:lpstr>
      <vt:lpstr>For Internal Disorders</vt:lpstr>
      <vt:lpstr>For Internal Disorders</vt:lpstr>
      <vt:lpstr>For Internal Disorders</vt:lpstr>
      <vt:lpstr>For healthy life</vt:lpstr>
      <vt:lpstr>For healthy life</vt:lpstr>
      <vt:lpstr>For healthy life</vt:lpstr>
      <vt:lpstr>For healthy life</vt:lpstr>
      <vt:lpstr>Testimonials</vt:lpstr>
      <vt:lpstr>Testimonials</vt:lpstr>
      <vt:lpstr>Testimonials</vt:lpstr>
      <vt:lpstr>Testimonials</vt:lpstr>
      <vt:lpstr>Testimonials</vt:lpstr>
      <vt:lpstr>Slide 54</vt:lpstr>
      <vt:lpstr>Contact:   Keva Industries An ISO 9001:2008 Certified Company Level 2, Prestige Omega,  No. 104,  EPIP Zone,  Whitefield, Bangalore-560066 (India) Web: www.kevaind.org </vt:lpstr>
      <vt:lpstr>Slide 56</vt:lpstr>
    </vt:vector>
  </TitlesOfParts>
  <Company>IDM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KEVA Ancient mineral DROPS </dc:title>
  <dc:creator>kamaljit</dc:creator>
  <cp:lastModifiedBy>kamaljit</cp:lastModifiedBy>
  <cp:revision>215</cp:revision>
  <dcterms:created xsi:type="dcterms:W3CDTF">2011-02-25T10:13:54Z</dcterms:created>
  <dcterms:modified xsi:type="dcterms:W3CDTF">2011-04-04T09:52:08Z</dcterms:modified>
</cp:coreProperties>
</file>