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75" r:id="rId3"/>
    <p:sldId id="276" r:id="rId4"/>
    <p:sldId id="277" r:id="rId5"/>
    <p:sldId id="280" r:id="rId6"/>
    <p:sldId id="260" r:id="rId7"/>
    <p:sldId id="263" r:id="rId8"/>
    <p:sldId id="289" r:id="rId9"/>
    <p:sldId id="265" r:id="rId10"/>
    <p:sldId id="291" r:id="rId11"/>
    <p:sldId id="290" r:id="rId12"/>
    <p:sldId id="262" r:id="rId13"/>
    <p:sldId id="292" r:id="rId14"/>
    <p:sldId id="281" r:id="rId15"/>
    <p:sldId id="264" r:id="rId16"/>
    <p:sldId id="293" r:id="rId17"/>
    <p:sldId id="256" r:id="rId18"/>
    <p:sldId id="297" r:id="rId19"/>
    <p:sldId id="298" r:id="rId20"/>
    <p:sldId id="271" r:id="rId21"/>
    <p:sldId id="295" r:id="rId22"/>
    <p:sldId id="272" r:id="rId23"/>
    <p:sldId id="296" r:id="rId24"/>
    <p:sldId id="273" r:id="rId25"/>
    <p:sldId id="259" r:id="rId26"/>
    <p:sldId id="266" r:id="rId27"/>
    <p:sldId id="267" r:id="rId28"/>
    <p:sldId id="268" r:id="rId29"/>
    <p:sldId id="269" r:id="rId30"/>
    <p:sldId id="284" r:id="rId31"/>
    <p:sldId id="299" r:id="rId32"/>
    <p:sldId id="300" r:id="rId33"/>
    <p:sldId id="301" r:id="rId34"/>
    <p:sldId id="302" r:id="rId35"/>
    <p:sldId id="303" r:id="rId36"/>
    <p:sldId id="270" r:id="rId37"/>
    <p:sldId id="282" r:id="rId38"/>
    <p:sldId id="28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9DB8"/>
    <a:srgbClr val="5A702E"/>
    <a:srgbClr val="EAEAE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55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D7C9A6-4AD1-4545-BD35-78C8725A7D08}" type="datetimeFigureOut">
              <a:rPr lang="en-US" smtClean="0"/>
              <a:pPr/>
              <a:t>4/4/2011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FBBCC-5BD2-4A21-8C33-28A9739D2A6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D7C9A6-4AD1-4545-BD35-78C8725A7D08}" type="datetimeFigureOut">
              <a:rPr lang="en-US" smtClean="0"/>
              <a:pPr/>
              <a:t>4/4/2011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FBBCC-5BD2-4A21-8C33-28A9739D2A6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D7C9A6-4AD1-4545-BD35-78C8725A7D08}" type="datetimeFigureOut">
              <a:rPr lang="en-US" smtClean="0"/>
              <a:pPr/>
              <a:t>4/4/2011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FBBCC-5BD2-4A21-8C33-28A9739D2A6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D7C9A6-4AD1-4545-BD35-78C8725A7D08}" type="datetimeFigureOut">
              <a:rPr lang="en-US" smtClean="0"/>
              <a:pPr/>
              <a:t>4/4/2011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FBBCC-5BD2-4A21-8C33-28A9739D2A6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D7C9A6-4AD1-4545-BD35-78C8725A7D08}" type="datetimeFigureOut">
              <a:rPr lang="en-US" smtClean="0"/>
              <a:pPr/>
              <a:t>4/4/2011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FBBCC-5BD2-4A21-8C33-28A9739D2A6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D7C9A6-4AD1-4545-BD35-78C8725A7D08}" type="datetimeFigureOut">
              <a:rPr lang="en-US" smtClean="0"/>
              <a:pPr/>
              <a:t>4/4/2011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FFBBCC-5BD2-4A21-8C33-28A9739D2A6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D7C9A6-4AD1-4545-BD35-78C8725A7D08}" type="datetimeFigureOut">
              <a:rPr lang="en-US" smtClean="0"/>
              <a:pPr/>
              <a:t>4/4/2011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FFBBCC-5BD2-4A21-8C33-28A9739D2A6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D7C9A6-4AD1-4545-BD35-78C8725A7D08}" type="datetimeFigureOut">
              <a:rPr lang="en-US" smtClean="0"/>
              <a:pPr/>
              <a:t>4/4/2011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FFBBCC-5BD2-4A21-8C33-28A9739D2A6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D7C9A6-4AD1-4545-BD35-78C8725A7D08}" type="datetimeFigureOut">
              <a:rPr lang="en-US" smtClean="0"/>
              <a:pPr/>
              <a:t>4/4/2011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FFBBCC-5BD2-4A21-8C33-28A9739D2A6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D7C9A6-4AD1-4545-BD35-78C8725A7D08}" type="datetimeFigureOut">
              <a:rPr lang="en-US" smtClean="0"/>
              <a:pPr/>
              <a:t>4/4/2011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FFBBCC-5BD2-4A21-8C33-28A9739D2A6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D7C9A6-4AD1-4545-BD35-78C8725A7D08}" type="datetimeFigureOut">
              <a:rPr lang="en-US" smtClean="0"/>
              <a:pPr/>
              <a:t>4/4/2011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FFBBCC-5BD2-4A21-8C33-28A9739D2A6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D7C9A6-4AD1-4545-BD35-78C8725A7D08}" type="datetimeFigureOut">
              <a:rPr lang="en-US" smtClean="0"/>
              <a:pPr/>
              <a:t>4/4/2011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FBBCC-5BD2-4A21-8C33-28A9739D2A6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 Id="rId5" Type="http://schemas.openxmlformats.org/officeDocument/2006/relationships/image" Target="../media/image42.jpeg"/><Relationship Id="rId4" Type="http://schemas.openxmlformats.org/officeDocument/2006/relationships/image" Target="../media/image41.jpeg"/></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 Id="rId5" Type="http://schemas.openxmlformats.org/officeDocument/2006/relationships/image" Target="../media/image43.jpeg"/><Relationship Id="rId4" Type="http://schemas.openxmlformats.org/officeDocument/2006/relationships/image" Target="../media/image41.jpeg"/></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 Id="rId5" Type="http://schemas.openxmlformats.org/officeDocument/2006/relationships/image" Target="../media/image44.jpeg"/><Relationship Id="rId4" Type="http://schemas.openxmlformats.org/officeDocument/2006/relationships/image" Target="../media/image41.jpeg"/></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 Id="rId5" Type="http://schemas.openxmlformats.org/officeDocument/2006/relationships/image" Target="../media/image45.jpeg"/><Relationship Id="rId4" Type="http://schemas.openxmlformats.org/officeDocument/2006/relationships/image" Target="../media/image41.jpeg"/></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 Id="rId5" Type="http://schemas.openxmlformats.org/officeDocument/2006/relationships/image" Target="../media/image46.jpeg"/><Relationship Id="rId4" Type="http://schemas.openxmlformats.org/officeDocument/2006/relationships/image" Target="../media/image41.jpeg"/></Relationships>
</file>

<file path=ppt/slides/_rels/slide3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http://www.kevaind.org/"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bright="-3000" contrast="-6000"/>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ctrTitle"/>
          </p:nvPr>
        </p:nvSpPr>
        <p:spPr>
          <a:xfrm>
            <a:off x="2500298" y="2000240"/>
            <a:ext cx="4500594" cy="857256"/>
          </a:xfrm>
        </p:spPr>
        <p:style>
          <a:lnRef idx="2">
            <a:schemeClr val="accent3"/>
          </a:lnRef>
          <a:fillRef idx="1">
            <a:schemeClr val="lt1"/>
          </a:fillRef>
          <a:effectRef idx="0">
            <a:schemeClr val="accent3"/>
          </a:effectRef>
          <a:fontRef idx="minor">
            <a:schemeClr val="dk1"/>
          </a:fontRef>
        </p:style>
        <p:txBody>
          <a:bodyPr wrap="square" anchor="ctr" anchorCtr="0">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200" b="1" dirty="0" smtClean="0">
                <a:ln w="11430">
                  <a:solidFill>
                    <a:srgbClr val="5A702E"/>
                  </a:solidFill>
                </a:ln>
                <a:solidFill>
                  <a:schemeClr val="accent3">
                    <a:lumMod val="75000"/>
                  </a:schemeClr>
                </a:solidFill>
                <a:effectLst>
                  <a:outerShdw blurRad="50800" dist="39000" dir="5460000" algn="tl">
                    <a:srgbClr val="000000">
                      <a:alpha val="38000"/>
                    </a:srgbClr>
                  </a:outerShdw>
                </a:effectLst>
                <a:latin typeface="Algerian" pitchFamily="82" charset="0"/>
              </a:rPr>
              <a:t>KEVA NONI</a:t>
            </a:r>
            <a:endParaRPr lang="en-US" sz="6200" b="1" dirty="0">
              <a:ln w="11430">
                <a:solidFill>
                  <a:srgbClr val="5A702E"/>
                </a:solidFill>
              </a:ln>
              <a:solidFill>
                <a:schemeClr val="accent3">
                  <a:lumMod val="75000"/>
                </a:schemeClr>
              </a:solidFill>
              <a:effectLst>
                <a:outerShdw blurRad="50800" dist="39000" dir="5460000" algn="tl">
                  <a:srgbClr val="000000">
                    <a:alpha val="38000"/>
                  </a:srgbClr>
                </a:outerShdw>
              </a:effectLst>
            </a:endParaRPr>
          </a:p>
        </p:txBody>
      </p:sp>
      <p:sp>
        <p:nvSpPr>
          <p:cNvPr id="3" name="Subtitle 2"/>
          <p:cNvSpPr>
            <a:spLocks noGrp="1"/>
          </p:cNvSpPr>
          <p:nvPr>
            <p:ph type="subTitle" idx="1"/>
          </p:nvPr>
        </p:nvSpPr>
        <p:spPr>
          <a:xfrm>
            <a:off x="3428992" y="5357826"/>
            <a:ext cx="5715040" cy="1428784"/>
          </a:xfrm>
        </p:spPr>
        <p:txBody>
          <a:bodyPr>
            <a:noAutofit/>
          </a:bodyPr>
          <a:lstStyle/>
          <a:p>
            <a:pPr>
              <a:spcBef>
                <a:spcPts val="0"/>
              </a:spcBef>
            </a:pPr>
            <a:r>
              <a:rPr lang="en-US" b="1" spc="300" dirty="0" smtClean="0">
                <a:solidFill>
                  <a:schemeClr val="bg1"/>
                </a:solidFill>
                <a:effectLst>
                  <a:outerShdw blurRad="50800" dist="38100" algn="l" rotWithShape="0">
                    <a:prstClr val="black">
                      <a:alpha val="40000"/>
                    </a:prstClr>
                  </a:outerShdw>
                </a:effectLst>
                <a:latin typeface="Brush Script MT" pitchFamily="66" charset="0"/>
                <a:cs typeface="Times New Roman" pitchFamily="18" charset="0"/>
              </a:rPr>
              <a:t>In Technical Collaboration with</a:t>
            </a:r>
            <a:endParaRPr lang="en-US" b="1" spc="300" dirty="0">
              <a:solidFill>
                <a:schemeClr val="bg1"/>
              </a:solidFill>
              <a:effectLst>
                <a:outerShdw blurRad="50800" dist="38100" algn="l" rotWithShape="0">
                  <a:prstClr val="black">
                    <a:alpha val="40000"/>
                  </a:prstClr>
                </a:outerShdw>
              </a:effectLst>
              <a:latin typeface="Brush Script MT" pitchFamily="66" charset="0"/>
              <a:cs typeface="Times New Roman" pitchFamily="18" charset="0"/>
            </a:endParaRPr>
          </a:p>
          <a:p>
            <a:r>
              <a:rPr lang="en-US" sz="2000" b="1" spc="300" dirty="0" smtClean="0">
                <a:solidFill>
                  <a:schemeClr val="bg1"/>
                </a:solidFill>
                <a:effectLst>
                  <a:outerShdw blurRad="50800" dist="38100" algn="l" rotWithShape="0">
                    <a:prstClr val="black">
                      <a:alpha val="40000"/>
                    </a:prstClr>
                  </a:outerShdw>
                </a:effectLst>
                <a:latin typeface="+mj-lt"/>
                <a:cs typeface="Times New Roman" pitchFamily="18" charset="0"/>
              </a:rPr>
              <a:t>DROI PHARMA </a:t>
            </a:r>
            <a:endParaRPr lang="en-US" sz="2000" b="1" spc="300" dirty="0">
              <a:solidFill>
                <a:schemeClr val="bg1"/>
              </a:solidFill>
              <a:effectLst>
                <a:outerShdw blurRad="50800" dist="38100" algn="l" rotWithShape="0">
                  <a:prstClr val="black">
                    <a:alpha val="40000"/>
                  </a:prstClr>
                </a:outerShdw>
              </a:effectLst>
              <a:latin typeface="+mj-lt"/>
              <a:cs typeface="Times New Roman" pitchFamily="18" charset="0"/>
            </a:endParaRPr>
          </a:p>
          <a:p>
            <a:r>
              <a:rPr lang="en-US" sz="2000" b="1" spc="300" dirty="0" smtClean="0">
                <a:solidFill>
                  <a:schemeClr val="bg1"/>
                </a:solidFill>
                <a:effectLst>
                  <a:outerShdw blurRad="50800" dist="38100" algn="l" rotWithShape="0">
                    <a:prstClr val="black">
                      <a:alpha val="40000"/>
                    </a:prstClr>
                  </a:outerShdw>
                </a:effectLst>
                <a:latin typeface="+mj-lt"/>
                <a:cs typeface="Times New Roman" pitchFamily="18" charset="0"/>
              </a:rPr>
              <a:t>CALIFORNIA, USA</a:t>
            </a:r>
            <a:endParaRPr lang="en-US" sz="2400" dirty="0">
              <a:solidFill>
                <a:schemeClr val="bg1"/>
              </a:solidFill>
              <a:effectLst>
                <a:outerShdw blurRad="50800" dist="38100" algn="l" rotWithShape="0">
                  <a:prstClr val="black">
                    <a:alpha val="40000"/>
                  </a:prstClr>
                </a:outerShdw>
              </a:effectLst>
            </a:endParaRPr>
          </a:p>
        </p:txBody>
      </p:sp>
      <p:sp>
        <p:nvSpPr>
          <p:cNvPr id="5" name="Rectangle 4"/>
          <p:cNvSpPr/>
          <p:nvPr/>
        </p:nvSpPr>
        <p:spPr>
          <a:xfrm>
            <a:off x="2214546" y="1344027"/>
            <a:ext cx="4945537" cy="584775"/>
          </a:xfrm>
          <a:prstGeom prst="rect">
            <a:avLst/>
          </a:prstGeom>
        </p:spPr>
        <p:txBody>
          <a:bodyPr wrap="square">
            <a:spAutoFit/>
          </a:bodyPr>
          <a:lstStyle/>
          <a:p>
            <a:pPr lvl="0" algn="ctr">
              <a:spcBef>
                <a:spcPct val="0"/>
              </a:spcBef>
              <a:defRPr/>
            </a:pPr>
            <a:r>
              <a:rPr lang="en-US" sz="3200" dirty="0" smtClean="0">
                <a:solidFill>
                  <a:schemeClr val="bg1"/>
                </a:solidFill>
                <a:latin typeface="Brush Script MT" pitchFamily="66" charset="0"/>
                <a:cs typeface="Times New Roman" pitchFamily="18" charset="0"/>
              </a:rPr>
              <a:t>Brings First </a:t>
            </a:r>
            <a:r>
              <a:rPr lang="en-US" sz="3200" dirty="0">
                <a:solidFill>
                  <a:schemeClr val="bg1"/>
                </a:solidFill>
                <a:latin typeface="Brush Script MT" pitchFamily="66" charset="0"/>
                <a:cs typeface="Times New Roman" pitchFamily="18" charset="0"/>
              </a:rPr>
              <a:t>Time </a:t>
            </a:r>
            <a:r>
              <a:rPr lang="en-US" sz="3200" dirty="0" smtClean="0">
                <a:solidFill>
                  <a:schemeClr val="bg1"/>
                </a:solidFill>
                <a:latin typeface="Brush Script MT" pitchFamily="66" charset="0"/>
                <a:cs typeface="Times New Roman" pitchFamily="18" charset="0"/>
              </a:rPr>
              <a:t>In </a:t>
            </a:r>
            <a:r>
              <a:rPr lang="en-US" sz="3200" dirty="0">
                <a:solidFill>
                  <a:schemeClr val="bg1"/>
                </a:solidFill>
                <a:latin typeface="Brush Script MT" pitchFamily="66" charset="0"/>
                <a:cs typeface="Times New Roman" pitchFamily="18" charset="0"/>
              </a:rPr>
              <a:t>India</a:t>
            </a:r>
          </a:p>
        </p:txBody>
      </p:sp>
      <p:sp>
        <p:nvSpPr>
          <p:cNvPr id="8" name="Rectangle 7"/>
          <p:cNvSpPr/>
          <p:nvPr/>
        </p:nvSpPr>
        <p:spPr>
          <a:xfrm>
            <a:off x="3428992" y="46001"/>
            <a:ext cx="2346476" cy="954107"/>
          </a:xfrm>
          <a:prstGeom prst="rect">
            <a:avLst/>
          </a:prstGeom>
          <a:effectLst>
            <a:outerShdw blurRad="368300" sx="142000" sy="142000" algn="ctr" rotWithShape="0">
              <a:prstClr val="black">
                <a:alpha val="49000"/>
              </a:prstClr>
            </a:outerShdw>
          </a:effectLst>
          <a:scene3d>
            <a:camera prst="perspectiveAbove"/>
            <a:lightRig rig="harsh" dir="t">
              <a:rot lat="0" lon="0" rev="1800000"/>
            </a:lightRig>
          </a:scene3d>
          <a:sp3d>
            <a:bevelT/>
          </a:sp3d>
        </p:spPr>
        <p:txBody>
          <a:bodyPr wrap="none">
            <a:spAutoFit/>
            <a:flatTx/>
          </a:bodyPr>
          <a:lstStyle/>
          <a:p>
            <a:pPr algn="ctr"/>
            <a:r>
              <a:rPr lang="en-US" sz="2800" b="1" spc="300" dirty="0" smtClean="0">
                <a:solidFill>
                  <a:schemeClr val="bg1"/>
                </a:solidFill>
                <a:effectLst>
                  <a:outerShdw blurRad="393700" dist="1079500" dir="11280000" sx="76000" sy="76000" algn="ctr" rotWithShape="0">
                    <a:schemeClr val="bg1">
                      <a:alpha val="70000"/>
                    </a:schemeClr>
                  </a:outerShdw>
                </a:effectLst>
                <a:cs typeface="Times New Roman" pitchFamily="18" charset="0"/>
              </a:rPr>
              <a:t>KEVA</a:t>
            </a:r>
          </a:p>
          <a:p>
            <a:pPr algn="ctr"/>
            <a:r>
              <a:rPr lang="en-US" sz="2800" b="1" spc="300" dirty="0" smtClean="0">
                <a:solidFill>
                  <a:schemeClr val="bg1"/>
                </a:solidFill>
                <a:effectLst>
                  <a:outerShdw blurRad="393700" dist="1079500" dir="11280000" sx="76000" sy="76000" algn="ctr" rotWithShape="0">
                    <a:schemeClr val="bg1">
                      <a:alpha val="70000"/>
                    </a:schemeClr>
                  </a:outerShdw>
                </a:effectLst>
                <a:cs typeface="Times New Roman" pitchFamily="18" charset="0"/>
              </a:rPr>
              <a:t>INDUSTRIES</a:t>
            </a:r>
            <a:endParaRPr lang="en-US" sz="2800" dirty="0">
              <a:solidFill>
                <a:schemeClr val="bg1"/>
              </a:solidFill>
              <a:effectLst>
                <a:outerShdw blurRad="393700" dist="1079500" dir="11280000" sx="76000" sy="76000" algn="ctr" rotWithShape="0">
                  <a:schemeClr val="bg1">
                    <a:alpha val="70000"/>
                  </a:schemeClr>
                </a:outerShdw>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s.jpg"/>
          <p:cNvPicPr>
            <a:picLocks noChangeAspect="1"/>
          </p:cNvPicPr>
          <p:nvPr/>
        </p:nvPicPr>
        <p:blipFill>
          <a:blip r:embed="rId2"/>
          <a:stretch>
            <a:fillRect/>
          </a:stretch>
        </p:blipFill>
        <p:spPr>
          <a:xfrm>
            <a:off x="6715140" y="1071546"/>
            <a:ext cx="2042802" cy="3602101"/>
          </a:xfrm>
          <a:prstGeom prst="rect">
            <a:avLst/>
          </a:prstGeom>
        </p:spPr>
      </p:pic>
      <p:sp>
        <p:nvSpPr>
          <p:cNvPr id="4" name="Rectangle 3"/>
          <p:cNvSpPr/>
          <p:nvPr/>
        </p:nvSpPr>
        <p:spPr>
          <a:xfrm>
            <a:off x="285720" y="1652649"/>
            <a:ext cx="6429420" cy="2062103"/>
          </a:xfrm>
          <a:prstGeom prst="rect">
            <a:avLst/>
          </a:prstGeom>
        </p:spPr>
        <p:txBody>
          <a:bodyPr wrap="square">
            <a:spAutoFit/>
          </a:bodyPr>
          <a:lstStyle/>
          <a:p>
            <a:pPr algn="just"/>
            <a:r>
              <a:rPr lang="en-US" sz="3200" dirty="0" smtClean="0">
                <a:solidFill>
                  <a:schemeClr val="bg2">
                    <a:lumMod val="50000"/>
                  </a:schemeClr>
                </a:solidFill>
                <a:effectLst>
                  <a:glow rad="101600">
                    <a:schemeClr val="bg2">
                      <a:lumMod val="90000"/>
                      <a:alpha val="60000"/>
                    </a:schemeClr>
                  </a:glow>
                </a:effectLst>
                <a:latin typeface="Bernard MT Condensed" pitchFamily="18" charset="0"/>
                <a:cs typeface="Times New Roman" pitchFamily="18" charset="0"/>
              </a:rPr>
              <a:t>Keva Noni detoxifies and cleanses the user’s body and on the other side, it builds and strengthens the cells of our body.</a:t>
            </a:r>
            <a:endParaRPr lang="en-US" sz="3200" dirty="0">
              <a:solidFill>
                <a:schemeClr val="bg2">
                  <a:lumMod val="50000"/>
                </a:schemeClr>
              </a:solidFill>
              <a:effectLst>
                <a:glow rad="101600">
                  <a:schemeClr val="bg2">
                    <a:lumMod val="90000"/>
                    <a:alpha val="60000"/>
                  </a:schemeClr>
                </a:glow>
              </a:effectLst>
            </a:endParaRPr>
          </a:p>
        </p:txBody>
      </p:sp>
      <p:sp>
        <p:nvSpPr>
          <p:cNvPr id="5" name="Rectangle 4"/>
          <p:cNvSpPr/>
          <p:nvPr/>
        </p:nvSpPr>
        <p:spPr>
          <a:xfrm>
            <a:off x="285720" y="4645422"/>
            <a:ext cx="7358114" cy="1569660"/>
          </a:xfrm>
          <a:prstGeom prst="rect">
            <a:avLst/>
          </a:prstGeom>
        </p:spPr>
        <p:txBody>
          <a:bodyPr wrap="square">
            <a:spAutoFit/>
          </a:bodyPr>
          <a:lstStyle/>
          <a:p>
            <a:pPr algn="just"/>
            <a:r>
              <a:rPr lang="en-US" sz="3200" dirty="0">
                <a:solidFill>
                  <a:schemeClr val="bg2">
                    <a:lumMod val="50000"/>
                  </a:schemeClr>
                </a:solidFill>
                <a:effectLst>
                  <a:glow rad="101600">
                    <a:schemeClr val="bg2">
                      <a:lumMod val="90000"/>
                      <a:alpha val="60000"/>
                    </a:schemeClr>
                  </a:glow>
                </a:effectLst>
                <a:latin typeface="Bernard MT Condensed" pitchFamily="18" charset="0"/>
                <a:cs typeface="Times New Roman" pitchFamily="18" charset="0"/>
              </a:rPr>
              <a:t>It has health-enhancing attributes that are Anti-bacterial, Anti-inflammatory, Adaptogen, Analgesic, and Anti-congestive.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57422" y="357166"/>
            <a:ext cx="4934364" cy="738664"/>
          </a:xfrm>
          <a:prstGeom prst="rect">
            <a:avLst/>
          </a:prstGeom>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200" b="1" cap="all" dirty="0" smtClean="0">
                <a:ln w="0"/>
                <a:solidFill>
                  <a:schemeClr val="tx2">
                    <a:lumMod val="75000"/>
                  </a:schemeClr>
                </a:solidFill>
                <a:effectLst>
                  <a:reflection blurRad="12700" stA="50000" endPos="50000" dist="5000" dir="5400000" sy="-100000" rotWithShape="0"/>
                </a:effectLst>
                <a:latin typeface="Bernard MT Condensed" pitchFamily="18" charset="0"/>
                <a:ea typeface="+mj-ea"/>
                <a:cs typeface="Times New Roman" pitchFamily="18" charset="0"/>
              </a:rPr>
              <a:t>A RENOWNED SOLUTION </a:t>
            </a:r>
            <a:endParaRPr lang="en-US" sz="4200" b="1" cap="all" dirty="0">
              <a:ln w="0"/>
              <a:solidFill>
                <a:schemeClr val="tx2">
                  <a:lumMod val="75000"/>
                </a:schemeClr>
              </a:solidFill>
              <a:effectLst>
                <a:reflection blurRad="12700" stA="50000" endPos="50000" dist="5000" dir="5400000" sy="-100000" rotWithShape="0"/>
              </a:effectLst>
              <a:latin typeface="Bernard MT Condensed" pitchFamily="18" charset="0"/>
              <a:ea typeface="+mj-ea"/>
              <a:cs typeface="Times New Roman" pitchFamily="18" charset="0"/>
            </a:endParaRPr>
          </a:p>
        </p:txBody>
      </p:sp>
      <p:sp>
        <p:nvSpPr>
          <p:cNvPr id="5" name="Rectangle 4"/>
          <p:cNvSpPr/>
          <p:nvPr/>
        </p:nvSpPr>
        <p:spPr>
          <a:xfrm>
            <a:off x="357158" y="1571612"/>
            <a:ext cx="6072230" cy="1077218"/>
          </a:xfrm>
          <a:prstGeom prst="rect">
            <a:avLst/>
          </a:prstGeom>
        </p:spPr>
        <p:txBody>
          <a:bodyPr wrap="square">
            <a:spAutoFit/>
          </a:bodyPr>
          <a:lstStyle/>
          <a:p>
            <a:pPr algn="just"/>
            <a:r>
              <a:rPr lang="en-US" sz="3200" dirty="0" smtClean="0">
                <a:solidFill>
                  <a:schemeClr val="accent1">
                    <a:lumMod val="75000"/>
                  </a:schemeClr>
                </a:solidFill>
                <a:effectLst>
                  <a:glow rad="101600">
                    <a:schemeClr val="accent1">
                      <a:lumMod val="20000"/>
                      <a:lumOff val="80000"/>
                      <a:alpha val="60000"/>
                    </a:schemeClr>
                  </a:glow>
                </a:effectLst>
                <a:latin typeface="Bernard MT Condensed" pitchFamily="18" charset="0"/>
                <a:cs typeface="Times New Roman" pitchFamily="18" charset="0"/>
              </a:rPr>
              <a:t>At this time Noni is being studied in over 45 universities worldwide. </a:t>
            </a:r>
            <a:endParaRPr lang="en-US" sz="3200" dirty="0">
              <a:solidFill>
                <a:schemeClr val="accent1">
                  <a:lumMod val="75000"/>
                </a:schemeClr>
              </a:solidFill>
              <a:effectLst>
                <a:glow rad="101600">
                  <a:schemeClr val="accent1">
                    <a:lumMod val="20000"/>
                    <a:lumOff val="80000"/>
                    <a:alpha val="60000"/>
                  </a:schemeClr>
                </a:glow>
              </a:effectLst>
            </a:endParaRPr>
          </a:p>
        </p:txBody>
      </p:sp>
      <p:sp>
        <p:nvSpPr>
          <p:cNvPr id="6" name="Rectangle 5"/>
          <p:cNvSpPr/>
          <p:nvPr/>
        </p:nvSpPr>
        <p:spPr>
          <a:xfrm>
            <a:off x="285720" y="3286124"/>
            <a:ext cx="6215106" cy="1077218"/>
          </a:xfrm>
          <a:prstGeom prst="rect">
            <a:avLst/>
          </a:prstGeom>
        </p:spPr>
        <p:txBody>
          <a:bodyPr wrap="square">
            <a:spAutoFit/>
          </a:bodyPr>
          <a:lstStyle/>
          <a:p>
            <a:pPr algn="just"/>
            <a:r>
              <a:rPr lang="en-US" sz="3200" dirty="0" smtClean="0">
                <a:solidFill>
                  <a:schemeClr val="accent1">
                    <a:lumMod val="75000"/>
                  </a:schemeClr>
                </a:solidFill>
                <a:effectLst>
                  <a:glow rad="101600">
                    <a:schemeClr val="accent1">
                      <a:lumMod val="20000"/>
                      <a:lumOff val="80000"/>
                      <a:alpha val="60000"/>
                    </a:schemeClr>
                  </a:glow>
                </a:effectLst>
                <a:latin typeface="Bernard MT Condensed" pitchFamily="18" charset="0"/>
                <a:cs typeface="Times New Roman" pitchFamily="18" charset="0"/>
              </a:rPr>
              <a:t>Scientists have found more than 160 nutrients in it. </a:t>
            </a:r>
            <a:endParaRPr lang="en-US" sz="3200" dirty="0">
              <a:solidFill>
                <a:schemeClr val="accent1">
                  <a:lumMod val="75000"/>
                </a:schemeClr>
              </a:solidFill>
              <a:effectLst>
                <a:glow rad="101600">
                  <a:schemeClr val="accent1">
                    <a:lumMod val="20000"/>
                    <a:lumOff val="80000"/>
                    <a:alpha val="60000"/>
                  </a:schemeClr>
                </a:glow>
              </a:effectLst>
            </a:endParaRPr>
          </a:p>
        </p:txBody>
      </p:sp>
      <p:sp>
        <p:nvSpPr>
          <p:cNvPr id="7" name="Rectangle 6"/>
          <p:cNvSpPr/>
          <p:nvPr/>
        </p:nvSpPr>
        <p:spPr>
          <a:xfrm>
            <a:off x="285720" y="4714884"/>
            <a:ext cx="6143668" cy="1569660"/>
          </a:xfrm>
          <a:prstGeom prst="rect">
            <a:avLst/>
          </a:prstGeom>
        </p:spPr>
        <p:txBody>
          <a:bodyPr wrap="square">
            <a:spAutoFit/>
          </a:bodyPr>
          <a:lstStyle/>
          <a:p>
            <a:pPr algn="just"/>
            <a:r>
              <a:rPr lang="en-US" sz="3200" dirty="0" smtClean="0">
                <a:solidFill>
                  <a:schemeClr val="accent1">
                    <a:lumMod val="75000"/>
                  </a:schemeClr>
                </a:solidFill>
                <a:effectLst>
                  <a:glow rad="101600">
                    <a:schemeClr val="accent1">
                      <a:lumMod val="20000"/>
                      <a:lumOff val="80000"/>
                      <a:alpha val="60000"/>
                    </a:schemeClr>
                  </a:glow>
                </a:effectLst>
                <a:latin typeface="Bernard MT Condensed" pitchFamily="18" charset="0"/>
                <a:cs typeface="Times New Roman" pitchFamily="18" charset="0"/>
              </a:rPr>
              <a:t>It has been used by millions of people worldwide for more than 2000 years with life changing results. </a:t>
            </a:r>
            <a:endParaRPr lang="en-US" sz="3200" dirty="0">
              <a:solidFill>
                <a:schemeClr val="accent1">
                  <a:lumMod val="75000"/>
                </a:schemeClr>
              </a:solidFill>
              <a:effectLst>
                <a:glow rad="101600">
                  <a:schemeClr val="accent1">
                    <a:lumMod val="20000"/>
                    <a:lumOff val="80000"/>
                    <a:alpha val="60000"/>
                  </a:schemeClr>
                </a:glow>
              </a:effectLst>
            </a:endParaRPr>
          </a:p>
        </p:txBody>
      </p:sp>
      <p:pic>
        <p:nvPicPr>
          <p:cNvPr id="9" name="Picture 8" descr="Generic_scientist_blue.jpg"/>
          <p:cNvPicPr>
            <a:picLocks noChangeAspect="1"/>
          </p:cNvPicPr>
          <p:nvPr/>
        </p:nvPicPr>
        <p:blipFill>
          <a:blip r:embed="rId2" cstate="email"/>
          <a:stretch>
            <a:fillRect/>
          </a:stretch>
        </p:blipFill>
        <p:spPr>
          <a:xfrm>
            <a:off x="6715140" y="1571612"/>
            <a:ext cx="2214578" cy="2071702"/>
          </a:xfrm>
          <a:prstGeom prst="rect">
            <a:avLst/>
          </a:prstGeom>
          <a:ln>
            <a:noFill/>
          </a:ln>
          <a:effectLst>
            <a:outerShdw blurRad="292100" dist="139700" dir="2700000" algn="tl" rotWithShape="0">
              <a:srgbClr val="333333">
                <a:alpha val="65000"/>
              </a:srgbClr>
            </a:outerShdw>
          </a:effectLst>
        </p:spPr>
      </p:pic>
      <p:pic>
        <p:nvPicPr>
          <p:cNvPr id="10" name="Picture 9" descr="scientist-test-tube.jpg"/>
          <p:cNvPicPr>
            <a:picLocks noChangeAspect="1"/>
          </p:cNvPicPr>
          <p:nvPr/>
        </p:nvPicPr>
        <p:blipFill>
          <a:blip r:embed="rId3" cstate="email"/>
          <a:stretch>
            <a:fillRect/>
          </a:stretch>
        </p:blipFill>
        <p:spPr>
          <a:xfrm>
            <a:off x="6715140" y="3857628"/>
            <a:ext cx="2231910" cy="200026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1571612"/>
            <a:ext cx="8143932" cy="2062103"/>
          </a:xfrm>
          <a:prstGeom prst="rect">
            <a:avLst/>
          </a:prstGeom>
          <a:effectLst>
            <a:outerShdw blurRad="63500" sx="102000" sy="102000" algn="ctr" rotWithShape="0">
              <a:prstClr val="black">
                <a:alpha val="40000"/>
              </a:prstClr>
            </a:outerShdw>
          </a:effectLst>
        </p:spPr>
        <p:txBody>
          <a:bodyPr wrap="square">
            <a:spAutoFit/>
          </a:bodyPr>
          <a:lstStyle/>
          <a:p>
            <a:pPr algn="just"/>
            <a:r>
              <a:rPr lang="en-US" sz="3200" dirty="0" smtClean="0">
                <a:ln w="19050">
                  <a:solidFill>
                    <a:schemeClr val="accent1">
                      <a:lumMod val="50000"/>
                    </a:schemeClr>
                  </a:solidFill>
                </a:ln>
                <a:solidFill>
                  <a:srgbClr val="489DB8"/>
                </a:solidFill>
                <a:effectLst/>
                <a:latin typeface="Bernard MT Condensed" pitchFamily="18" charset="0"/>
                <a:cs typeface="Times New Roman" pitchFamily="18" charset="0"/>
              </a:rPr>
              <a:t>Keva </a:t>
            </a:r>
            <a:r>
              <a:rPr lang="en-US" sz="3200" dirty="0">
                <a:ln w="19050">
                  <a:solidFill>
                    <a:schemeClr val="accent1">
                      <a:lumMod val="50000"/>
                    </a:schemeClr>
                  </a:solidFill>
                </a:ln>
                <a:solidFill>
                  <a:srgbClr val="489DB8"/>
                </a:solidFill>
                <a:effectLst/>
                <a:latin typeface="Bernard MT Condensed" pitchFamily="18" charset="0"/>
                <a:cs typeface="Times New Roman" pitchFamily="18" charset="0"/>
              </a:rPr>
              <a:t>Noni is a cellular food which has a rich source of </a:t>
            </a:r>
            <a:r>
              <a:rPr lang="en-US" sz="3200" dirty="0" err="1">
                <a:ln w="19050">
                  <a:solidFill>
                    <a:schemeClr val="accent1">
                      <a:lumMod val="50000"/>
                    </a:schemeClr>
                  </a:solidFill>
                </a:ln>
                <a:solidFill>
                  <a:srgbClr val="489DB8"/>
                </a:solidFill>
                <a:effectLst/>
                <a:latin typeface="Bernard MT Condensed" pitchFamily="18" charset="0"/>
                <a:cs typeface="Times New Roman" pitchFamily="18" charset="0"/>
              </a:rPr>
              <a:t>Proxeronine</a:t>
            </a:r>
            <a:r>
              <a:rPr lang="en-US" sz="3200" dirty="0">
                <a:ln w="19050">
                  <a:solidFill>
                    <a:schemeClr val="accent1">
                      <a:lumMod val="50000"/>
                    </a:schemeClr>
                  </a:solidFill>
                </a:ln>
                <a:solidFill>
                  <a:srgbClr val="489DB8"/>
                </a:solidFill>
                <a:effectLst/>
                <a:latin typeface="Bernard MT Condensed" pitchFamily="18" charset="0"/>
                <a:cs typeface="Times New Roman" pitchFamily="18" charset="0"/>
              </a:rPr>
              <a:t> being a precursor for </a:t>
            </a:r>
            <a:r>
              <a:rPr lang="en-US" sz="3200" dirty="0" err="1">
                <a:ln w="19050">
                  <a:solidFill>
                    <a:schemeClr val="accent1">
                      <a:lumMod val="50000"/>
                    </a:schemeClr>
                  </a:solidFill>
                </a:ln>
                <a:solidFill>
                  <a:srgbClr val="489DB8"/>
                </a:solidFill>
                <a:effectLst/>
                <a:latin typeface="Bernard MT Condensed" pitchFamily="18" charset="0"/>
                <a:cs typeface="Times New Roman" pitchFamily="18" charset="0"/>
              </a:rPr>
              <a:t>Xeronine</a:t>
            </a:r>
            <a:r>
              <a:rPr lang="en-US" sz="3200" dirty="0">
                <a:ln w="19050">
                  <a:solidFill>
                    <a:schemeClr val="accent1">
                      <a:lumMod val="50000"/>
                    </a:schemeClr>
                  </a:solidFill>
                </a:ln>
                <a:solidFill>
                  <a:srgbClr val="489DB8"/>
                </a:solidFill>
                <a:effectLst/>
                <a:latin typeface="Bernard MT Condensed" pitchFamily="18" charset="0"/>
                <a:cs typeface="Times New Roman" pitchFamily="18" charset="0"/>
              </a:rPr>
              <a:t> a molecule required by many proteins of our body. </a:t>
            </a:r>
          </a:p>
        </p:txBody>
      </p:sp>
      <p:sp>
        <p:nvSpPr>
          <p:cNvPr id="3" name="Rectangle 2"/>
          <p:cNvSpPr/>
          <p:nvPr/>
        </p:nvSpPr>
        <p:spPr>
          <a:xfrm>
            <a:off x="785786" y="500042"/>
            <a:ext cx="7572428" cy="677108"/>
          </a:xfrm>
          <a:prstGeom prst="rect">
            <a:avLst/>
          </a:prstGeom>
          <a:effectLst>
            <a:outerShdw blurRad="63500" sx="102000" sy="102000" algn="ctr" rotWithShape="0">
              <a:prstClr val="black">
                <a:alpha val="40000"/>
              </a:prstClr>
            </a:outerShdw>
          </a:effectLst>
        </p:spPr>
        <p:txBody>
          <a:bodyPr wrap="square">
            <a:spAutoFit/>
          </a:bodyPr>
          <a:lstStyle/>
          <a:p>
            <a:pPr algn="ctr"/>
            <a:r>
              <a:rPr lang="en-US" sz="3800" spc="300" dirty="0" smtClean="0">
                <a:ln w="19050">
                  <a:solidFill>
                    <a:schemeClr val="accent1">
                      <a:lumMod val="50000"/>
                    </a:schemeClr>
                  </a:solidFill>
                </a:ln>
                <a:solidFill>
                  <a:srgbClr val="489DB8"/>
                </a:solidFill>
                <a:effectLst>
                  <a:glow rad="101600">
                    <a:schemeClr val="accent5">
                      <a:lumMod val="20000"/>
                      <a:lumOff val="80000"/>
                      <a:alpha val="60000"/>
                    </a:schemeClr>
                  </a:glow>
                  <a:outerShdw blurRad="38100" dist="38100" dir="2700000" sx="1000" sy="1000" algn="tl">
                    <a:srgbClr val="000000">
                      <a:alpha val="43137"/>
                    </a:srgbClr>
                  </a:outerShdw>
                </a:effectLst>
                <a:latin typeface="Bernard MT Condensed" pitchFamily="18" charset="0"/>
                <a:ea typeface="+mj-ea"/>
                <a:cs typeface="Times New Roman" pitchFamily="18" charset="0"/>
              </a:rPr>
              <a:t>HOW KEVA NONI WORKS?</a:t>
            </a:r>
            <a:endParaRPr lang="en-US" sz="3800" spc="300" dirty="0">
              <a:ln w="19050">
                <a:solidFill>
                  <a:schemeClr val="accent1">
                    <a:lumMod val="50000"/>
                  </a:schemeClr>
                </a:solidFill>
              </a:ln>
              <a:solidFill>
                <a:srgbClr val="489DB8"/>
              </a:solidFill>
              <a:effectLst>
                <a:glow rad="101600">
                  <a:schemeClr val="accent5">
                    <a:lumMod val="20000"/>
                    <a:lumOff val="80000"/>
                    <a:alpha val="60000"/>
                  </a:schemeClr>
                </a:glow>
                <a:outerShdw blurRad="38100" dist="38100" dir="2700000" sx="1000" sy="1000" algn="tl">
                  <a:srgbClr val="000000">
                    <a:alpha val="43137"/>
                  </a:srgbClr>
                </a:outerShdw>
              </a:effectLst>
              <a:latin typeface="Bernard MT Condensed" pitchFamily="18" charset="0"/>
              <a:ea typeface="+mj-ea"/>
              <a:cs typeface="Times New Roman" pitchFamily="18" charset="0"/>
            </a:endParaRPr>
          </a:p>
        </p:txBody>
      </p:sp>
      <p:pic>
        <p:nvPicPr>
          <p:cNvPr id="6" name="Picture 5" descr="kevanoni2.JPG"/>
          <p:cNvPicPr>
            <a:picLocks noChangeAspect="1"/>
          </p:cNvPicPr>
          <p:nvPr/>
        </p:nvPicPr>
        <p:blipFill>
          <a:blip r:embed="rId2" cstate="email"/>
          <a:stretch>
            <a:fillRect/>
          </a:stretch>
        </p:blipFill>
        <p:spPr>
          <a:xfrm>
            <a:off x="2500298" y="3857628"/>
            <a:ext cx="4286280" cy="246301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evanoni2.JPG"/>
          <p:cNvPicPr>
            <a:picLocks noChangeAspect="1"/>
          </p:cNvPicPr>
          <p:nvPr/>
        </p:nvPicPr>
        <p:blipFill>
          <a:blip r:embed="rId2" cstate="email"/>
          <a:stretch>
            <a:fillRect/>
          </a:stretch>
        </p:blipFill>
        <p:spPr>
          <a:xfrm>
            <a:off x="2500298" y="3857628"/>
            <a:ext cx="4286280" cy="2463011"/>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357158" y="1714488"/>
            <a:ext cx="8358246" cy="2062103"/>
          </a:xfrm>
          <a:prstGeom prst="rect">
            <a:avLst/>
          </a:prstGeom>
        </p:spPr>
        <p:txBody>
          <a:bodyPr wrap="square">
            <a:spAutoFit/>
          </a:bodyPr>
          <a:lstStyle/>
          <a:p>
            <a:pPr algn="just"/>
            <a:r>
              <a:rPr lang="en-US" sz="3200" dirty="0" err="1" smtClean="0">
                <a:ln w="19050">
                  <a:solidFill>
                    <a:schemeClr val="accent1">
                      <a:lumMod val="50000"/>
                    </a:schemeClr>
                  </a:solidFill>
                </a:ln>
                <a:solidFill>
                  <a:srgbClr val="489DB8"/>
                </a:solidFill>
                <a:effectLst/>
                <a:latin typeface="Bernard MT Condensed" pitchFamily="18" charset="0"/>
                <a:cs typeface="Times New Roman" pitchFamily="18" charset="0"/>
              </a:rPr>
              <a:t>Xeronine</a:t>
            </a:r>
            <a:r>
              <a:rPr lang="en-US" sz="3200" dirty="0" smtClean="0">
                <a:ln w="19050">
                  <a:solidFill>
                    <a:schemeClr val="accent1">
                      <a:lumMod val="50000"/>
                    </a:schemeClr>
                  </a:solidFill>
                </a:ln>
                <a:solidFill>
                  <a:srgbClr val="489DB8"/>
                </a:solidFill>
                <a:effectLst/>
                <a:latin typeface="Bernard MT Condensed" pitchFamily="18" charset="0"/>
                <a:cs typeface="Times New Roman" pitchFamily="18" charset="0"/>
              </a:rPr>
              <a:t> assists in enlarging the pores of the cell membrane allowing better absorption of micro nutrients and medicines and supports protein metabolism. </a:t>
            </a:r>
            <a:endParaRPr lang="en-US" sz="3200" dirty="0">
              <a:ln w="19050">
                <a:solidFill>
                  <a:schemeClr val="accent1">
                    <a:lumMod val="50000"/>
                  </a:schemeClr>
                </a:solidFill>
              </a:ln>
              <a:solidFill>
                <a:srgbClr val="489DB8"/>
              </a:solidFill>
              <a:effectLst/>
              <a:latin typeface="Bernard MT Condensed" pitchFamily="18" charset="0"/>
              <a:cs typeface="Times New Roman" pitchFamily="18" charset="0"/>
            </a:endParaRPr>
          </a:p>
        </p:txBody>
      </p:sp>
      <p:sp>
        <p:nvSpPr>
          <p:cNvPr id="5" name="Rectangle 4"/>
          <p:cNvSpPr/>
          <p:nvPr/>
        </p:nvSpPr>
        <p:spPr>
          <a:xfrm>
            <a:off x="785786" y="500042"/>
            <a:ext cx="7572428" cy="677108"/>
          </a:xfrm>
          <a:prstGeom prst="rect">
            <a:avLst/>
          </a:prstGeom>
          <a:effectLst>
            <a:outerShdw blurRad="63500" sx="102000" sy="102000" algn="ctr" rotWithShape="0">
              <a:prstClr val="black">
                <a:alpha val="40000"/>
              </a:prstClr>
            </a:outerShdw>
          </a:effectLst>
        </p:spPr>
        <p:txBody>
          <a:bodyPr wrap="square">
            <a:spAutoFit/>
          </a:bodyPr>
          <a:lstStyle/>
          <a:p>
            <a:pPr algn="ctr"/>
            <a:r>
              <a:rPr lang="en-US" sz="3800" spc="300" dirty="0" smtClean="0">
                <a:ln w="19050">
                  <a:solidFill>
                    <a:schemeClr val="accent1">
                      <a:lumMod val="50000"/>
                    </a:schemeClr>
                  </a:solidFill>
                </a:ln>
                <a:solidFill>
                  <a:srgbClr val="489DB8"/>
                </a:solidFill>
                <a:effectLst>
                  <a:glow rad="101600">
                    <a:schemeClr val="accent5">
                      <a:lumMod val="20000"/>
                      <a:lumOff val="80000"/>
                      <a:alpha val="60000"/>
                    </a:schemeClr>
                  </a:glow>
                  <a:outerShdw blurRad="38100" dist="38100" dir="2700000" sx="1000" sy="1000" algn="tl">
                    <a:srgbClr val="000000">
                      <a:alpha val="43137"/>
                    </a:srgbClr>
                  </a:outerShdw>
                </a:effectLst>
                <a:latin typeface="Bernard MT Condensed" pitchFamily="18" charset="0"/>
                <a:ea typeface="+mj-ea"/>
                <a:cs typeface="Times New Roman" pitchFamily="18" charset="0"/>
              </a:rPr>
              <a:t>HOW KEVA NONI WORKS?</a:t>
            </a:r>
            <a:endParaRPr lang="en-US" sz="3800" spc="300" dirty="0">
              <a:ln w="19050">
                <a:solidFill>
                  <a:schemeClr val="accent1">
                    <a:lumMod val="50000"/>
                  </a:schemeClr>
                </a:solidFill>
              </a:ln>
              <a:solidFill>
                <a:srgbClr val="489DB8"/>
              </a:solidFill>
              <a:effectLst>
                <a:glow rad="101600">
                  <a:schemeClr val="accent5">
                    <a:lumMod val="20000"/>
                    <a:lumOff val="80000"/>
                    <a:alpha val="60000"/>
                  </a:schemeClr>
                </a:glow>
                <a:outerShdw blurRad="38100" dist="38100" dir="2700000" sx="1000" sy="1000" algn="tl">
                  <a:srgbClr val="000000">
                    <a:alpha val="43137"/>
                  </a:srgbClr>
                </a:outerShdw>
              </a:effectLst>
              <a:latin typeface="Bernard MT Condensed"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357166"/>
            <a:ext cx="7429552" cy="3286148"/>
          </a:xfrm>
        </p:spPr>
        <p:txBody>
          <a:bodyPr>
            <a:normAutofit fontScale="90000"/>
            <a:scene3d>
              <a:camera prst="perspectiveAbove" fov="3000000">
                <a:rot lat="21594000" lon="0" rev="0"/>
              </a:camera>
              <a:lightRig rig="glow" dir="t">
                <a:rot lat="0" lon="0" rev="4200000"/>
              </a:lightRig>
            </a:scene3d>
            <a:sp3d>
              <a:bevelT w="19050" h="0"/>
            </a:sp3d>
          </a:bodyPr>
          <a:lstStyle/>
          <a:p>
            <a:r>
              <a:rPr lang="en-US" dirty="0" smtClean="0">
                <a:solidFill>
                  <a:schemeClr val="bg2">
                    <a:lumMod val="50000"/>
                  </a:schemeClr>
                </a:solidFill>
              </a:rPr>
              <a:t>Keva Noni is a quality product introduced first time in India </a:t>
            </a:r>
            <a:br>
              <a:rPr lang="en-US" dirty="0" smtClean="0">
                <a:solidFill>
                  <a:schemeClr val="bg2">
                    <a:lumMod val="50000"/>
                  </a:schemeClr>
                </a:solidFill>
              </a:rPr>
            </a:br>
            <a:r>
              <a:rPr lang="en-US" dirty="0" smtClean="0">
                <a:solidFill>
                  <a:schemeClr val="bg2">
                    <a:lumMod val="50000"/>
                  </a:schemeClr>
                </a:solidFill>
              </a:rPr>
              <a:t>in technical collaboration with</a:t>
            </a:r>
            <a:br>
              <a:rPr lang="en-US" dirty="0" smtClean="0">
                <a:solidFill>
                  <a:schemeClr val="bg2">
                    <a:lumMod val="50000"/>
                  </a:schemeClr>
                </a:solidFill>
              </a:rPr>
            </a:br>
            <a:r>
              <a:rPr lang="en-US" dirty="0" smtClean="0">
                <a:ln>
                  <a:solidFill>
                    <a:schemeClr val="accent2">
                      <a:lumMod val="20000"/>
                      <a:lumOff val="80000"/>
                    </a:schemeClr>
                  </a:solidFill>
                </a:ln>
                <a:solidFill>
                  <a:schemeClr val="bg2">
                    <a:lumMod val="50000"/>
                  </a:schemeClr>
                </a:solidFill>
                <a:effectLst>
                  <a:outerShdw blurRad="50800" dist="50800" dir="5400000" algn="ctr" rotWithShape="0">
                    <a:schemeClr val="bg1">
                      <a:lumMod val="95000"/>
                    </a:schemeClr>
                  </a:outerShdw>
                </a:effectLst>
                <a:latin typeface="Bernard MT Condensed" pitchFamily="18" charset="0"/>
                <a:cs typeface="Times New Roman" pitchFamily="18" charset="0"/>
              </a:rPr>
              <a:t>DROI PHARMA</a:t>
            </a:r>
            <a:r>
              <a:rPr lang="en-US" dirty="0" smtClean="0">
                <a:solidFill>
                  <a:schemeClr val="bg2">
                    <a:lumMod val="50000"/>
                  </a:schemeClr>
                </a:solidFill>
              </a:rPr>
              <a:t/>
            </a:r>
            <a:br>
              <a:rPr lang="en-US" dirty="0" smtClean="0">
                <a:solidFill>
                  <a:schemeClr val="bg2">
                    <a:lumMod val="50000"/>
                  </a:schemeClr>
                </a:solidFill>
              </a:rPr>
            </a:br>
            <a:r>
              <a:rPr lang="en-US" dirty="0" smtClean="0">
                <a:solidFill>
                  <a:schemeClr val="bg2">
                    <a:lumMod val="50000"/>
                  </a:schemeClr>
                </a:solidFill>
              </a:rPr>
              <a:t>based in</a:t>
            </a:r>
            <a:br>
              <a:rPr lang="en-US" dirty="0" smtClean="0">
                <a:solidFill>
                  <a:schemeClr val="bg2">
                    <a:lumMod val="50000"/>
                  </a:schemeClr>
                </a:solidFill>
              </a:rPr>
            </a:br>
            <a:r>
              <a:rPr lang="en-US" dirty="0" smtClean="0">
                <a:ln>
                  <a:solidFill>
                    <a:schemeClr val="accent2">
                      <a:lumMod val="20000"/>
                      <a:lumOff val="80000"/>
                    </a:schemeClr>
                  </a:solidFill>
                </a:ln>
                <a:solidFill>
                  <a:schemeClr val="bg2">
                    <a:lumMod val="50000"/>
                  </a:schemeClr>
                </a:solidFill>
                <a:effectLst>
                  <a:outerShdw blurRad="50800" dist="50800" dir="5400000" algn="ctr" rotWithShape="0">
                    <a:schemeClr val="bg1">
                      <a:lumMod val="95000"/>
                    </a:schemeClr>
                  </a:outerShdw>
                </a:effectLst>
                <a:latin typeface="Bernard MT Condensed" pitchFamily="18" charset="0"/>
                <a:cs typeface="Times New Roman" pitchFamily="18" charset="0"/>
              </a:rPr>
              <a:t>California, USA</a:t>
            </a:r>
          </a:p>
        </p:txBody>
      </p:sp>
      <p:pic>
        <p:nvPicPr>
          <p:cNvPr id="1027" name="Picture 3"/>
          <p:cNvPicPr>
            <a:picLocks noChangeAspect="1" noChangeArrowheads="1"/>
          </p:cNvPicPr>
          <p:nvPr/>
        </p:nvPicPr>
        <p:blipFill>
          <a:blip r:embed="rId2" cstate="email"/>
          <a:srcRect/>
          <a:stretch>
            <a:fillRect/>
          </a:stretch>
        </p:blipFill>
        <p:spPr bwMode="auto">
          <a:xfrm>
            <a:off x="1928794" y="3857628"/>
            <a:ext cx="4643470" cy="27410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42910" y="2000240"/>
            <a:ext cx="7858180" cy="2643206"/>
          </a:xfrm>
          <a:prstGeom prst="rect">
            <a:avLst/>
          </a:prstGeom>
        </p:spPr>
        <p:txBody>
          <a:bodyPr wrap="square">
            <a:spAutoFit/>
          </a:bodyPr>
          <a:lstStyle/>
          <a:p>
            <a:pPr algn="just"/>
            <a:r>
              <a:rPr lang="en-US" sz="3200" dirty="0">
                <a:solidFill>
                  <a:schemeClr val="tx2">
                    <a:lumMod val="50000"/>
                  </a:schemeClr>
                </a:solidFill>
                <a:effectLst>
                  <a:outerShdw blurRad="63500" sx="102000" sy="102000" algn="ctr" rotWithShape="0">
                    <a:schemeClr val="bg1">
                      <a:alpha val="40000"/>
                    </a:schemeClr>
                  </a:outerShdw>
                </a:effectLst>
                <a:latin typeface="Bernard MT Condensed" pitchFamily="18" charset="0"/>
                <a:cs typeface="Times New Roman" pitchFamily="18" charset="0"/>
              </a:rPr>
              <a:t>Noni is a natural fruit, scientifically known as </a:t>
            </a:r>
            <a:r>
              <a:rPr lang="en-US" sz="3200" dirty="0" err="1">
                <a:solidFill>
                  <a:schemeClr val="tx2">
                    <a:lumMod val="50000"/>
                  </a:schemeClr>
                </a:solidFill>
                <a:effectLst>
                  <a:outerShdw blurRad="63500" sx="102000" sy="102000" algn="ctr" rotWithShape="0">
                    <a:schemeClr val="bg1">
                      <a:alpha val="40000"/>
                    </a:schemeClr>
                  </a:outerShdw>
                </a:effectLst>
                <a:latin typeface="Bernard MT Condensed" pitchFamily="18" charset="0"/>
                <a:cs typeface="Times New Roman" pitchFamily="18" charset="0"/>
              </a:rPr>
              <a:t>Morinda</a:t>
            </a:r>
            <a:r>
              <a:rPr lang="en-US" sz="3200" dirty="0">
                <a:solidFill>
                  <a:schemeClr val="tx2">
                    <a:lumMod val="50000"/>
                  </a:schemeClr>
                </a:solidFill>
                <a:effectLst>
                  <a:outerShdw blurRad="63500" sx="102000" sy="102000" algn="ctr" rotWithShape="0">
                    <a:schemeClr val="bg1">
                      <a:alpha val="40000"/>
                    </a:schemeClr>
                  </a:outerShdw>
                </a:effectLst>
                <a:latin typeface="Bernard MT Condensed" pitchFamily="18" charset="0"/>
                <a:cs typeface="Times New Roman" pitchFamily="18" charset="0"/>
              </a:rPr>
              <a:t> </a:t>
            </a:r>
            <a:r>
              <a:rPr lang="en-US" sz="3200" dirty="0" err="1">
                <a:solidFill>
                  <a:schemeClr val="tx2">
                    <a:lumMod val="50000"/>
                  </a:schemeClr>
                </a:solidFill>
                <a:effectLst>
                  <a:outerShdw blurRad="63500" sx="102000" sy="102000" algn="ctr" rotWithShape="0">
                    <a:schemeClr val="bg1">
                      <a:alpha val="40000"/>
                    </a:schemeClr>
                  </a:outerShdw>
                </a:effectLst>
                <a:latin typeface="Bernard MT Condensed" pitchFamily="18" charset="0"/>
                <a:cs typeface="Times New Roman" pitchFamily="18" charset="0"/>
              </a:rPr>
              <a:t>Citrifolia</a:t>
            </a:r>
            <a:r>
              <a:rPr lang="en-US" sz="3200" dirty="0">
                <a:solidFill>
                  <a:schemeClr val="tx2">
                    <a:lumMod val="50000"/>
                  </a:schemeClr>
                </a:solidFill>
                <a:effectLst>
                  <a:outerShdw blurRad="63500" sx="102000" sy="102000" algn="ctr" rotWithShape="0">
                    <a:schemeClr val="bg1">
                      <a:alpha val="40000"/>
                    </a:schemeClr>
                  </a:outerShdw>
                </a:effectLst>
                <a:latin typeface="Bernard MT Condensed" pitchFamily="18" charset="0"/>
                <a:cs typeface="Times New Roman" pitchFamily="18" charset="0"/>
              </a:rPr>
              <a:t> ,which comes from a small evergreen tree , indigenous to South-East Asia, South Pacific ,  West Indies, Fiji, Vietnam  and Tropical areas of Queensland. </a:t>
            </a:r>
          </a:p>
        </p:txBody>
      </p:sp>
      <p:sp>
        <p:nvSpPr>
          <p:cNvPr id="3" name="Rectangle 2"/>
          <p:cNvSpPr/>
          <p:nvPr/>
        </p:nvSpPr>
        <p:spPr>
          <a:xfrm>
            <a:off x="214282" y="357166"/>
            <a:ext cx="8501122" cy="677108"/>
          </a:xfrm>
          <a:prstGeom prst="rect">
            <a:avLst/>
          </a:prstGeom>
        </p:spPr>
        <p:txBody>
          <a:bodyPr wrap="square">
            <a:spAutoFit/>
          </a:bodyPr>
          <a:lstStyle/>
          <a:p>
            <a:pPr algn="ctr"/>
            <a:r>
              <a:rPr lang="en-US" sz="3800" spc="300" dirty="0" smtClean="0">
                <a:solidFill>
                  <a:schemeClr val="tx2">
                    <a:lumMod val="50000"/>
                  </a:schemeClr>
                </a:solidFill>
                <a:effectLst>
                  <a:glow rad="101600">
                    <a:schemeClr val="bg1">
                      <a:lumMod val="75000"/>
                      <a:alpha val="60000"/>
                    </a:schemeClr>
                  </a:glow>
                  <a:outerShdw blurRad="38100" dist="38100" dir="2700000" sx="1000" sy="1000" algn="tl">
                    <a:srgbClr val="000000">
                      <a:alpha val="43137"/>
                    </a:srgbClr>
                  </a:outerShdw>
                </a:effectLst>
                <a:latin typeface="Bernard MT Condensed" pitchFamily="18" charset="0"/>
                <a:ea typeface="+mj-ea"/>
                <a:cs typeface="Times New Roman" pitchFamily="18" charset="0"/>
              </a:rPr>
              <a:t>WHERE DOES IT COME FROM?</a:t>
            </a:r>
            <a:endParaRPr lang="en-US" sz="3800" spc="300" dirty="0">
              <a:solidFill>
                <a:schemeClr val="tx2">
                  <a:lumMod val="50000"/>
                </a:schemeClr>
              </a:solidFill>
              <a:effectLst>
                <a:glow rad="101600">
                  <a:schemeClr val="bg1">
                    <a:lumMod val="75000"/>
                    <a:alpha val="60000"/>
                  </a:schemeClr>
                </a:glow>
                <a:outerShdw blurRad="38100" dist="38100" dir="2700000" sx="1000" sy="1000" algn="tl">
                  <a:srgbClr val="000000">
                    <a:alpha val="43137"/>
                  </a:srgbClr>
                </a:outerShdw>
              </a:effectLst>
              <a:latin typeface="Bernard MT Condensed"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bright="26000" contrast="-40000"/>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214282" y="357166"/>
            <a:ext cx="8501122" cy="677108"/>
          </a:xfrm>
          <a:prstGeom prst="rect">
            <a:avLst/>
          </a:prstGeom>
        </p:spPr>
        <p:txBody>
          <a:bodyPr wrap="square">
            <a:spAutoFit/>
          </a:bodyPr>
          <a:lstStyle/>
          <a:p>
            <a:pPr algn="ctr"/>
            <a:r>
              <a:rPr lang="en-US" sz="3800" spc="300" dirty="0" smtClean="0">
                <a:solidFill>
                  <a:schemeClr val="tx2">
                    <a:lumMod val="50000"/>
                  </a:schemeClr>
                </a:solidFill>
                <a:effectLst>
                  <a:glow rad="101600">
                    <a:schemeClr val="accent3">
                      <a:lumMod val="75000"/>
                      <a:alpha val="60000"/>
                    </a:schemeClr>
                  </a:glow>
                  <a:outerShdw blurRad="38100" dist="38100" dir="2700000" sx="1000" sy="1000" algn="tl">
                    <a:srgbClr val="000000">
                      <a:alpha val="43137"/>
                    </a:srgbClr>
                  </a:outerShdw>
                </a:effectLst>
                <a:latin typeface="Bernard MT Condensed" pitchFamily="18" charset="0"/>
                <a:ea typeface="+mj-ea"/>
                <a:cs typeface="Times New Roman" pitchFamily="18" charset="0"/>
              </a:rPr>
              <a:t>WHERE DOES IT COME FROM?</a:t>
            </a:r>
            <a:endParaRPr lang="en-US" sz="3800" spc="300" dirty="0">
              <a:solidFill>
                <a:schemeClr val="tx2">
                  <a:lumMod val="50000"/>
                </a:schemeClr>
              </a:solidFill>
              <a:effectLst>
                <a:glow rad="101600">
                  <a:schemeClr val="accent3">
                    <a:lumMod val="75000"/>
                    <a:alpha val="60000"/>
                  </a:schemeClr>
                </a:glow>
                <a:outerShdw blurRad="38100" dist="38100" dir="2700000" sx="1000" sy="1000" algn="tl">
                  <a:srgbClr val="000000">
                    <a:alpha val="43137"/>
                  </a:srgbClr>
                </a:outerShdw>
              </a:effectLst>
              <a:latin typeface="Bernard MT Condensed" pitchFamily="18" charset="0"/>
              <a:ea typeface="+mj-ea"/>
              <a:cs typeface="Times New Roman" pitchFamily="18" charset="0"/>
            </a:endParaRPr>
          </a:p>
        </p:txBody>
      </p:sp>
      <p:sp>
        <p:nvSpPr>
          <p:cNvPr id="3" name="Rectangle 2"/>
          <p:cNvSpPr/>
          <p:nvPr/>
        </p:nvSpPr>
        <p:spPr>
          <a:xfrm>
            <a:off x="357158" y="1285860"/>
            <a:ext cx="8501122" cy="1569660"/>
          </a:xfrm>
          <a:prstGeom prst="rect">
            <a:avLst/>
          </a:prstGeom>
        </p:spPr>
        <p:txBody>
          <a:bodyPr wrap="square">
            <a:spAutoFit/>
          </a:bodyPr>
          <a:lstStyle/>
          <a:p>
            <a:pPr algn="just"/>
            <a:r>
              <a:rPr lang="en-US" sz="3200" spc="300" dirty="0" smtClean="0">
                <a:solidFill>
                  <a:schemeClr val="tx2">
                    <a:lumMod val="50000"/>
                  </a:schemeClr>
                </a:solidFill>
                <a:effectLst>
                  <a:glow rad="101600">
                    <a:schemeClr val="accent3">
                      <a:lumMod val="75000"/>
                      <a:alpha val="60000"/>
                    </a:schemeClr>
                  </a:glow>
                  <a:outerShdw blurRad="38100" dist="38100" dir="2700000" sx="1000" sy="1000" algn="tl">
                    <a:srgbClr val="000000">
                      <a:alpha val="43137"/>
                    </a:srgbClr>
                  </a:outerShdw>
                </a:effectLst>
                <a:latin typeface="Bernard MT Condensed" pitchFamily="18" charset="0"/>
                <a:ea typeface="+mj-ea"/>
                <a:cs typeface="Times New Roman" pitchFamily="18" charset="0"/>
              </a:rPr>
              <a:t>Pure water and clear air of these areas create perfect environment to grow nutrient rich Noni. </a:t>
            </a:r>
            <a:endParaRPr lang="en-US" sz="3200" spc="300" dirty="0">
              <a:solidFill>
                <a:schemeClr val="tx2">
                  <a:lumMod val="50000"/>
                </a:schemeClr>
              </a:solidFill>
              <a:effectLst>
                <a:glow rad="101600">
                  <a:schemeClr val="accent3">
                    <a:lumMod val="75000"/>
                    <a:alpha val="60000"/>
                  </a:schemeClr>
                </a:glow>
                <a:outerShdw blurRad="38100" dist="38100" dir="2700000" sx="1000" sy="1000" algn="tl">
                  <a:srgbClr val="000000">
                    <a:alpha val="43137"/>
                  </a:srgbClr>
                </a:outerShdw>
              </a:effectLst>
              <a:latin typeface="Bernard MT Condensed" pitchFamily="18" charset="0"/>
              <a:ea typeface="+mj-ea"/>
              <a:cs typeface="Times New Roman" pitchFamily="18" charset="0"/>
            </a:endParaRPr>
          </a:p>
        </p:txBody>
      </p:sp>
      <p:sp>
        <p:nvSpPr>
          <p:cNvPr id="4" name="Rectangle 3"/>
          <p:cNvSpPr/>
          <p:nvPr/>
        </p:nvSpPr>
        <p:spPr>
          <a:xfrm>
            <a:off x="357158" y="3429000"/>
            <a:ext cx="8501122" cy="3046988"/>
          </a:xfrm>
          <a:prstGeom prst="rect">
            <a:avLst/>
          </a:prstGeom>
        </p:spPr>
        <p:txBody>
          <a:bodyPr wrap="square">
            <a:spAutoFit/>
          </a:bodyPr>
          <a:lstStyle/>
          <a:p>
            <a:pPr algn="just"/>
            <a:r>
              <a:rPr lang="en-US" sz="3200" spc="300" dirty="0" smtClean="0">
                <a:solidFill>
                  <a:schemeClr val="tx2">
                    <a:lumMod val="50000"/>
                  </a:schemeClr>
                </a:solidFill>
                <a:effectLst>
                  <a:glow rad="101600">
                    <a:schemeClr val="accent3">
                      <a:lumMod val="75000"/>
                      <a:alpha val="60000"/>
                    </a:schemeClr>
                  </a:glow>
                  <a:outerShdw blurRad="38100" dist="38100" dir="2700000" sx="1000" sy="1000" algn="tl">
                    <a:srgbClr val="000000">
                      <a:alpha val="43137"/>
                    </a:srgbClr>
                  </a:outerShdw>
                </a:effectLst>
                <a:latin typeface="Bernard MT Condensed" pitchFamily="18" charset="0"/>
                <a:ea typeface="+mj-ea"/>
                <a:cs typeface="Times New Roman" pitchFamily="18" charset="0"/>
              </a:rPr>
              <a:t>And ripe Noni fruits result in the highest level of compounds possibly responsible for the therapeutic and biological activity of the fruits. </a:t>
            </a:r>
          </a:p>
          <a:p>
            <a:pPr algn="just"/>
            <a:endParaRPr lang="en-US" sz="3200" spc="300" dirty="0" smtClean="0">
              <a:solidFill>
                <a:schemeClr val="tx2">
                  <a:lumMod val="50000"/>
                </a:schemeClr>
              </a:solidFill>
              <a:effectLst>
                <a:glow rad="101600">
                  <a:schemeClr val="accent3">
                    <a:lumMod val="75000"/>
                    <a:alpha val="60000"/>
                  </a:schemeClr>
                </a:glow>
                <a:outerShdw blurRad="38100" dist="38100" dir="2700000" sx="1000" sy="1000" algn="tl">
                  <a:srgbClr val="000000">
                    <a:alpha val="43137"/>
                  </a:srgbClr>
                </a:outerShdw>
              </a:effectLst>
              <a:latin typeface="Bernard MT Condensed" pitchFamily="18" charset="0"/>
              <a:ea typeface="+mj-ea"/>
              <a:cs typeface="Times New Roman" pitchFamily="18" charset="0"/>
            </a:endParaRPr>
          </a:p>
          <a:p>
            <a:pPr algn="just"/>
            <a:r>
              <a:rPr lang="en-US" sz="3200" spc="300" dirty="0" smtClean="0">
                <a:solidFill>
                  <a:schemeClr val="tx2">
                    <a:lumMod val="50000"/>
                  </a:schemeClr>
                </a:solidFill>
                <a:effectLst>
                  <a:glow rad="101600">
                    <a:schemeClr val="accent3">
                      <a:lumMod val="75000"/>
                      <a:alpha val="60000"/>
                    </a:schemeClr>
                  </a:glow>
                  <a:outerShdw blurRad="38100" dist="38100" dir="2700000" sx="1000" sy="1000" algn="tl">
                    <a:srgbClr val="000000">
                      <a:alpha val="43137"/>
                    </a:srgbClr>
                  </a:outerShdw>
                </a:effectLst>
                <a:latin typeface="Bernard MT Condensed" pitchFamily="18" charset="0"/>
                <a:ea typeface="+mj-ea"/>
                <a:cs typeface="Times New Roman" pitchFamily="18" charset="0"/>
              </a:rPr>
              <a:t>Noni is also known as “Beach Mulberry”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bright="63000" contrast="-63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85728"/>
            <a:ext cx="7772400" cy="785818"/>
          </a:xfrm>
        </p:spPr>
        <p:style>
          <a:lnRef idx="2">
            <a:schemeClr val="dk1"/>
          </a:lnRef>
          <a:fillRef idx="1">
            <a:schemeClr val="lt1"/>
          </a:fillRef>
          <a:effectRef idx="0">
            <a:schemeClr val="dk1"/>
          </a:effectRef>
          <a:fontRef idx="minor">
            <a:schemeClr val="dk1"/>
          </a:fontRef>
        </p:style>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800" b="1" spc="50" dirty="0" smtClean="0">
                <a:ln w="11430"/>
                <a:solidFill>
                  <a:schemeClr val="tx1">
                    <a:lumMod val="95000"/>
                    <a:lumOff val="5000"/>
                  </a:schemeClr>
                </a:solidFill>
                <a:effectLst>
                  <a:outerShdw blurRad="76200" dist="50800" dir="5400000" algn="tl" rotWithShape="0">
                    <a:srgbClr val="000000">
                      <a:alpha val="65000"/>
                    </a:srgbClr>
                  </a:outerShdw>
                </a:effectLst>
                <a:latin typeface="Bernard MT Condensed" pitchFamily="18" charset="0"/>
                <a:cs typeface="Times New Roman" pitchFamily="18" charset="0"/>
              </a:rPr>
              <a:t>BENEFITS OF KEVA NONI</a:t>
            </a:r>
            <a:endParaRPr lang="en-US" sz="3800" b="1" spc="50" dirty="0">
              <a:ln w="11430"/>
              <a:solidFill>
                <a:schemeClr val="tx1">
                  <a:lumMod val="95000"/>
                  <a:lumOff val="5000"/>
                </a:schemeClr>
              </a:solidFill>
              <a:effectLst>
                <a:outerShdw blurRad="76200" dist="50800" dir="5400000" algn="tl" rotWithShape="0">
                  <a:srgbClr val="000000">
                    <a:alpha val="65000"/>
                  </a:srgbClr>
                </a:outerShdw>
              </a:effectLst>
              <a:latin typeface="Bernard MT Condensed" pitchFamily="18" charset="0"/>
              <a:cs typeface="Times New Roman" pitchFamily="18" charset="0"/>
            </a:endParaRPr>
          </a:p>
        </p:txBody>
      </p:sp>
      <p:sp>
        <p:nvSpPr>
          <p:cNvPr id="3" name="Subtitle 2"/>
          <p:cNvSpPr>
            <a:spLocks noGrp="1"/>
          </p:cNvSpPr>
          <p:nvPr>
            <p:ph type="subTitle" idx="1"/>
          </p:nvPr>
        </p:nvSpPr>
        <p:spPr>
          <a:xfrm>
            <a:off x="1142976" y="1428736"/>
            <a:ext cx="6400800" cy="571504"/>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r>
              <a:rPr lang="en-US" b="1" spc="50" dirty="0">
                <a:ln w="11430"/>
                <a:solidFill>
                  <a:schemeClr val="tx1">
                    <a:lumMod val="95000"/>
                    <a:lumOff val="5000"/>
                  </a:schemeClr>
                </a:solidFill>
                <a:effectLst>
                  <a:outerShdw blurRad="76200" dist="50800" dir="5400000" algn="tl" rotWithShape="0">
                    <a:srgbClr val="000000">
                      <a:alpha val="65000"/>
                    </a:srgbClr>
                  </a:outerShdw>
                </a:effectLst>
                <a:latin typeface="Bernard MT Condensed" pitchFamily="18" charset="0"/>
                <a:cs typeface="Times New Roman" pitchFamily="18" charset="0"/>
              </a:rPr>
              <a:t>Detoxifies our body</a:t>
            </a:r>
          </a:p>
          <a:p>
            <a:endParaRPr lang="en-US" b="1" spc="50" dirty="0">
              <a:ln w="11430"/>
              <a:solidFill>
                <a:schemeClr val="tx1">
                  <a:lumMod val="95000"/>
                  <a:lumOff val="5000"/>
                </a:schemeClr>
              </a:solidFill>
              <a:effectLst>
                <a:outerShdw blurRad="76200" dist="50800" dir="5400000" algn="tl" rotWithShape="0">
                  <a:srgbClr val="000000">
                    <a:alpha val="65000"/>
                  </a:srgbClr>
                </a:outerShdw>
              </a:effectLst>
              <a:latin typeface="Bernard MT Condensed" pitchFamily="18" charset="0"/>
              <a:cs typeface="Times New Roman" pitchFamily="18" charset="0"/>
            </a:endParaRPr>
          </a:p>
        </p:txBody>
      </p:sp>
      <p:sp>
        <p:nvSpPr>
          <p:cNvPr id="4" name="Rectangle 3"/>
          <p:cNvSpPr/>
          <p:nvPr/>
        </p:nvSpPr>
        <p:spPr>
          <a:xfrm>
            <a:off x="2071670" y="2143116"/>
            <a:ext cx="4572000" cy="584775"/>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spcBef>
                <a:spcPct val="20000"/>
              </a:spcBef>
            </a:pPr>
            <a:r>
              <a:rPr lang="en-US" sz="3200" b="1" spc="50" dirty="0" smtClean="0">
                <a:ln w="11430"/>
                <a:solidFill>
                  <a:schemeClr val="tx1">
                    <a:lumMod val="95000"/>
                    <a:lumOff val="5000"/>
                  </a:schemeClr>
                </a:solidFill>
                <a:effectLst>
                  <a:outerShdw blurRad="76200" dist="50800" dir="5400000" algn="tl" rotWithShape="0">
                    <a:srgbClr val="000000">
                      <a:alpha val="65000"/>
                    </a:srgbClr>
                  </a:outerShdw>
                </a:effectLst>
                <a:latin typeface="Bernard MT Condensed" pitchFamily="18" charset="0"/>
                <a:cs typeface="Times New Roman" pitchFamily="18" charset="0"/>
              </a:rPr>
              <a:t>Boosts </a:t>
            </a:r>
            <a:r>
              <a:rPr lang="en-US" sz="3200" b="1" spc="300" dirty="0" smtClean="0">
                <a:ln w="11430"/>
                <a:solidFill>
                  <a:schemeClr val="tx1">
                    <a:lumMod val="95000"/>
                    <a:lumOff val="5000"/>
                  </a:schemeClr>
                </a:solidFill>
                <a:effectLst>
                  <a:outerShdw blurRad="76200" dist="50800" dir="5400000" algn="tl" rotWithShape="0">
                    <a:srgbClr val="000000">
                      <a:alpha val="65000"/>
                    </a:srgbClr>
                  </a:outerShdw>
                </a:effectLst>
                <a:latin typeface="Bernard MT Condensed" pitchFamily="18" charset="0"/>
                <a:cs typeface="Times New Roman" pitchFamily="18" charset="0"/>
              </a:rPr>
              <a:t>Immune system</a:t>
            </a:r>
          </a:p>
        </p:txBody>
      </p:sp>
      <p:sp>
        <p:nvSpPr>
          <p:cNvPr id="5" name="Rectangle 4"/>
          <p:cNvSpPr/>
          <p:nvPr/>
        </p:nvSpPr>
        <p:spPr>
          <a:xfrm>
            <a:off x="1643042" y="2928934"/>
            <a:ext cx="5715040" cy="58477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r>
              <a:rPr lang="en-US" sz="3200" b="1" spc="50" dirty="0" smtClean="0">
                <a:ln w="11430"/>
                <a:solidFill>
                  <a:schemeClr val="tx1">
                    <a:lumMod val="95000"/>
                    <a:lumOff val="5000"/>
                  </a:schemeClr>
                </a:solidFill>
                <a:effectLst>
                  <a:outerShdw blurRad="76200" dist="50800" dir="5400000" algn="tl" rotWithShape="0">
                    <a:srgbClr val="000000">
                      <a:alpha val="65000"/>
                    </a:srgbClr>
                  </a:outerShdw>
                </a:effectLst>
                <a:latin typeface="Bernard MT Condensed" pitchFamily="18" charset="0"/>
                <a:cs typeface="Times New Roman" pitchFamily="18" charset="0"/>
              </a:rPr>
              <a:t>Regulates Protein in the body</a:t>
            </a:r>
          </a:p>
        </p:txBody>
      </p:sp>
      <p:sp>
        <p:nvSpPr>
          <p:cNvPr id="6" name="Rectangle 5"/>
          <p:cNvSpPr/>
          <p:nvPr/>
        </p:nvSpPr>
        <p:spPr>
          <a:xfrm>
            <a:off x="1428728" y="3786190"/>
            <a:ext cx="6143668" cy="58477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en-US" sz="3200" b="1" spc="50" dirty="0" smtClean="0">
                <a:ln w="11430"/>
                <a:solidFill>
                  <a:schemeClr val="tx1">
                    <a:lumMod val="95000"/>
                    <a:lumOff val="5000"/>
                  </a:schemeClr>
                </a:solidFill>
                <a:effectLst>
                  <a:outerShdw blurRad="76200" dist="50800" dir="5400000" algn="tl" rotWithShape="0">
                    <a:srgbClr val="000000">
                      <a:alpha val="65000"/>
                    </a:srgbClr>
                  </a:outerShdw>
                </a:effectLst>
                <a:latin typeface="Bernard MT Condensed" pitchFamily="18" charset="0"/>
                <a:cs typeface="Times New Roman" pitchFamily="18" charset="0"/>
              </a:rPr>
              <a:t>Regulates proper cell functioning</a:t>
            </a:r>
          </a:p>
        </p:txBody>
      </p:sp>
      <p:sp>
        <p:nvSpPr>
          <p:cNvPr id="7" name="Rectangle 6"/>
          <p:cNvSpPr/>
          <p:nvPr/>
        </p:nvSpPr>
        <p:spPr>
          <a:xfrm>
            <a:off x="1857356" y="5773183"/>
            <a:ext cx="5857916" cy="58477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r>
              <a:rPr lang="en-US" sz="3200" b="1" spc="50" dirty="0" smtClean="0">
                <a:ln w="11430"/>
                <a:solidFill>
                  <a:schemeClr val="tx1">
                    <a:lumMod val="95000"/>
                    <a:lumOff val="5000"/>
                  </a:schemeClr>
                </a:solidFill>
                <a:effectLst>
                  <a:outerShdw blurRad="76200" dist="50800" dir="5400000" algn="tl" rotWithShape="0">
                    <a:srgbClr val="000000">
                      <a:alpha val="65000"/>
                    </a:srgbClr>
                  </a:outerShdw>
                </a:effectLst>
                <a:latin typeface="Bernard MT Condensed" pitchFamily="18" charset="0"/>
                <a:cs typeface="Times New Roman" pitchFamily="18" charset="0"/>
              </a:rPr>
              <a:t>Rejuvenates the cells of the body</a:t>
            </a:r>
          </a:p>
        </p:txBody>
      </p:sp>
      <p:sp>
        <p:nvSpPr>
          <p:cNvPr id="8" name="Rectangle 7"/>
          <p:cNvSpPr/>
          <p:nvPr/>
        </p:nvSpPr>
        <p:spPr>
          <a:xfrm>
            <a:off x="2071670" y="4773051"/>
            <a:ext cx="4572000" cy="584775"/>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en-US" sz="3200" b="1" spc="50" dirty="0" smtClean="0">
                <a:ln w="11430"/>
                <a:solidFill>
                  <a:schemeClr val="tx1">
                    <a:lumMod val="95000"/>
                    <a:lumOff val="5000"/>
                  </a:schemeClr>
                </a:solidFill>
                <a:effectLst>
                  <a:outerShdw blurRad="76200" dist="50800" dir="5400000" algn="tl" rotWithShape="0">
                    <a:srgbClr val="000000">
                      <a:alpha val="65000"/>
                    </a:srgbClr>
                  </a:outerShdw>
                </a:effectLst>
                <a:latin typeface="Bernard MT Condensed" pitchFamily="18" charset="0"/>
                <a:cs typeface="Times New Roman" pitchFamily="18" charset="0"/>
              </a:rPr>
              <a:t>Improves metabolic system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bright="63000" contrast="-63000"/>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1428728" y="1344027"/>
            <a:ext cx="6072230" cy="584775"/>
          </a:xfrm>
          <a:prstGeom prst="rect">
            <a:avLst/>
          </a:prstGeom>
          <a:effectLst>
            <a:outerShdw blurRad="63500" sx="102000" sy="102000" algn="ctr" rotWithShape="0">
              <a:prstClr val="black">
                <a:alpha val="40000"/>
              </a:prstClr>
            </a:outerShdw>
          </a:effectLst>
        </p:spPr>
        <p:txBody>
          <a:bodyPr wrap="square" anchor="ctr" anchorCtr="0">
            <a:noAutofit/>
            <a:scene3d>
              <a:camera prst="perspectiveFront"/>
              <a:lightRig rig="threePt" dir="t"/>
            </a:scene3d>
            <a:sp3d>
              <a:bevelT w="12700" h="12700"/>
            </a:sp3d>
          </a:bodyPr>
          <a:lstStyle/>
          <a:p>
            <a:pPr algn="ctr"/>
            <a:r>
              <a:rPr lang="en-US" sz="3200" b="1" dirty="0" smtClean="0">
                <a:ln w="11430"/>
                <a:solidFill>
                  <a:schemeClr val="tx1">
                    <a:lumMod val="95000"/>
                    <a:lumOff val="5000"/>
                  </a:schemeClr>
                </a:solidFill>
                <a:effectLst>
                  <a:outerShdw blurRad="63500" sx="102000" sy="102000" algn="ctr" rotWithShape="0">
                    <a:schemeClr val="bg1">
                      <a:alpha val="40000"/>
                    </a:schemeClr>
                  </a:outerShdw>
                </a:effectLst>
                <a:latin typeface="Bernard MT Condensed" pitchFamily="18" charset="0"/>
                <a:cs typeface="Times New Roman" pitchFamily="18" charset="0"/>
              </a:rPr>
              <a:t>Reduces the risk of cancer</a:t>
            </a:r>
          </a:p>
        </p:txBody>
      </p:sp>
      <p:sp>
        <p:nvSpPr>
          <p:cNvPr id="12" name="Rectangle 11"/>
          <p:cNvSpPr/>
          <p:nvPr/>
        </p:nvSpPr>
        <p:spPr>
          <a:xfrm>
            <a:off x="1643042" y="2201283"/>
            <a:ext cx="6000792" cy="584775"/>
          </a:xfrm>
          <a:prstGeom prst="rect">
            <a:avLst/>
          </a:prstGeom>
          <a:effectLst>
            <a:outerShdw blurRad="63500" sx="102000" sy="102000" algn="ctr" rotWithShape="0">
              <a:prstClr val="black">
                <a:alpha val="40000"/>
              </a:prstClr>
            </a:outerShdw>
          </a:effectLst>
        </p:spPr>
        <p:txBody>
          <a:bodyPr wrap="square" anchor="ctr" anchorCtr="0">
            <a:normAutofit/>
            <a:scene3d>
              <a:camera prst="perspectiveFront"/>
              <a:lightRig rig="threePt" dir="t"/>
            </a:scene3d>
            <a:sp3d>
              <a:bevelT w="19050" h="19050"/>
            </a:sp3d>
          </a:bodyPr>
          <a:lstStyle/>
          <a:p>
            <a:pPr lvl="0" algn="ctr"/>
            <a:r>
              <a:rPr lang="en-US" sz="3200" b="1" dirty="0" smtClean="0">
                <a:ln w="11430"/>
                <a:solidFill>
                  <a:schemeClr val="tx1">
                    <a:lumMod val="95000"/>
                    <a:lumOff val="5000"/>
                  </a:schemeClr>
                </a:solidFill>
                <a:effectLst>
                  <a:outerShdw blurRad="63500" sx="102000" sy="102000" algn="ctr" rotWithShape="0">
                    <a:schemeClr val="bg1">
                      <a:alpha val="40000"/>
                    </a:schemeClr>
                  </a:outerShdw>
                </a:effectLst>
                <a:latin typeface="Bernard MT Condensed" pitchFamily="18" charset="0"/>
                <a:cs typeface="Times New Roman" pitchFamily="18" charset="0"/>
              </a:rPr>
              <a:t>Relieves pain as an analgesic</a:t>
            </a:r>
          </a:p>
        </p:txBody>
      </p:sp>
      <p:sp>
        <p:nvSpPr>
          <p:cNvPr id="13" name="Rectangle 12"/>
          <p:cNvSpPr/>
          <p:nvPr/>
        </p:nvSpPr>
        <p:spPr>
          <a:xfrm>
            <a:off x="3143240" y="3045268"/>
            <a:ext cx="2411238" cy="584775"/>
          </a:xfrm>
          <a:prstGeom prst="rect">
            <a:avLst/>
          </a:prstGeom>
          <a:effectLst>
            <a:outerShdw blurRad="63500" sx="102000" sy="102000" algn="ctr" rotWithShape="0">
              <a:prstClr val="black">
                <a:alpha val="40000"/>
              </a:prstClr>
            </a:outerShdw>
          </a:effectLst>
        </p:spPr>
        <p:txBody>
          <a:bodyPr wrap="none">
            <a:spAutoFit/>
            <a:scene3d>
              <a:camera prst="perspectiveFront"/>
              <a:lightRig rig="threePt" dir="t"/>
            </a:scene3d>
            <a:sp3d>
              <a:bevelT w="19050" h="19050"/>
            </a:sp3d>
          </a:bodyPr>
          <a:lstStyle/>
          <a:p>
            <a:pPr algn="ctr">
              <a:spcBef>
                <a:spcPct val="20000"/>
              </a:spcBef>
            </a:pPr>
            <a:r>
              <a:rPr lang="en-US" sz="3200" b="1" dirty="0" smtClean="0">
                <a:ln w="11430"/>
                <a:solidFill>
                  <a:schemeClr val="tx1">
                    <a:lumMod val="95000"/>
                    <a:lumOff val="5000"/>
                  </a:schemeClr>
                </a:solidFill>
                <a:effectLst>
                  <a:outerShdw blurRad="63500" sx="102000" sy="102000" algn="ctr" rotWithShape="0">
                    <a:schemeClr val="bg1">
                      <a:alpha val="40000"/>
                    </a:schemeClr>
                  </a:outerShdw>
                </a:effectLst>
                <a:latin typeface="Bernard MT Condensed" pitchFamily="18" charset="0"/>
                <a:cs typeface="Times New Roman" pitchFamily="18" charset="0"/>
              </a:rPr>
              <a:t>Purifies blood</a:t>
            </a:r>
          </a:p>
        </p:txBody>
      </p:sp>
      <p:sp>
        <p:nvSpPr>
          <p:cNvPr id="14" name="Rectangle 13"/>
          <p:cNvSpPr/>
          <p:nvPr/>
        </p:nvSpPr>
        <p:spPr>
          <a:xfrm>
            <a:off x="2143108" y="3902524"/>
            <a:ext cx="4572000" cy="584775"/>
          </a:xfrm>
          <a:prstGeom prst="rect">
            <a:avLst/>
          </a:prstGeom>
          <a:effectLst>
            <a:outerShdw blurRad="63500" sx="102000" sy="102000" algn="ctr" rotWithShape="0">
              <a:prstClr val="black">
                <a:alpha val="40000"/>
              </a:prstClr>
            </a:outerShdw>
          </a:effectLst>
        </p:spPr>
        <p:txBody>
          <a:bodyPr>
            <a:spAutoFit/>
            <a:scene3d>
              <a:camera prst="perspectiveFront"/>
              <a:lightRig rig="threePt" dir="t"/>
            </a:scene3d>
            <a:sp3d>
              <a:bevelT w="19050" h="19050"/>
            </a:sp3d>
          </a:bodyPr>
          <a:lstStyle/>
          <a:p>
            <a:pPr lvl="0" algn="ctr">
              <a:spcBef>
                <a:spcPct val="20000"/>
              </a:spcBef>
            </a:pPr>
            <a:r>
              <a:rPr lang="en-US" sz="3200" b="1" dirty="0" smtClean="0">
                <a:ln w="11430"/>
                <a:solidFill>
                  <a:schemeClr val="tx1">
                    <a:lumMod val="95000"/>
                    <a:lumOff val="5000"/>
                  </a:schemeClr>
                </a:solidFill>
                <a:effectLst>
                  <a:outerShdw blurRad="63500" sx="102000" sy="102000" algn="ctr" rotWithShape="0">
                    <a:schemeClr val="bg1">
                      <a:alpha val="40000"/>
                    </a:schemeClr>
                  </a:outerShdw>
                </a:effectLst>
                <a:latin typeface="Bernard MT Condensed" pitchFamily="18" charset="0"/>
                <a:cs typeface="Times New Roman" pitchFamily="18" charset="0"/>
              </a:rPr>
              <a:t>Manages body weight</a:t>
            </a:r>
          </a:p>
        </p:txBody>
      </p:sp>
      <p:sp>
        <p:nvSpPr>
          <p:cNvPr id="15" name="Rectangle 1"/>
          <p:cNvSpPr>
            <a:spLocks noChangeArrowheads="1"/>
          </p:cNvSpPr>
          <p:nvPr/>
        </p:nvSpPr>
        <p:spPr bwMode="auto">
          <a:xfrm>
            <a:off x="2143108" y="4915927"/>
            <a:ext cx="542928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perspectiveFront"/>
              <a:lightRig rig="threePt" dir="t"/>
            </a:scene3d>
            <a:sp3d>
              <a:bevelT w="19050" h="19050"/>
            </a:sp3d>
          </a:bodyPr>
          <a:lstStyle/>
          <a:p>
            <a:pPr marR="0" indent="0" algn="ctr" fontAlgn="base">
              <a:lnSpc>
                <a:spcPct val="100000"/>
              </a:lnSpc>
              <a:spcBef>
                <a:spcPct val="20000"/>
              </a:spcBef>
              <a:spcAft>
                <a:spcPct val="0"/>
              </a:spcAft>
              <a:buClrTx/>
              <a:buSzTx/>
              <a:tabLst/>
            </a:pPr>
            <a:r>
              <a:rPr lang="en-US" sz="3200" b="1" dirty="0" smtClean="0">
                <a:ln w="11430"/>
                <a:solidFill>
                  <a:schemeClr val="tx1">
                    <a:lumMod val="95000"/>
                    <a:lumOff val="5000"/>
                  </a:schemeClr>
                </a:solidFill>
                <a:effectLst>
                  <a:outerShdw blurRad="63500" sx="102000" sy="102000" algn="ctr" rotWithShape="0">
                    <a:schemeClr val="bg1">
                      <a:alpha val="40000"/>
                    </a:schemeClr>
                  </a:outerShdw>
                </a:effectLst>
                <a:latin typeface="Bernard MT Condensed" pitchFamily="18" charset="0"/>
                <a:cs typeface="Times New Roman" pitchFamily="18" charset="0"/>
              </a:rPr>
              <a:t>Helpful in Diabetes</a:t>
            </a:r>
          </a:p>
        </p:txBody>
      </p:sp>
      <p:sp>
        <p:nvSpPr>
          <p:cNvPr id="16" name="Rectangle 15"/>
          <p:cNvSpPr/>
          <p:nvPr/>
        </p:nvSpPr>
        <p:spPr>
          <a:xfrm>
            <a:off x="500034" y="5773183"/>
            <a:ext cx="8429684" cy="584775"/>
          </a:xfrm>
          <a:prstGeom prst="rect">
            <a:avLst/>
          </a:prstGeom>
        </p:spPr>
        <p:txBody>
          <a:bodyPr wrap="square">
            <a:spAutoFit/>
            <a:scene3d>
              <a:camera prst="perspectiveFront"/>
              <a:lightRig rig="threePt" dir="t"/>
            </a:scene3d>
            <a:sp3d>
              <a:bevelT w="19050" h="19050"/>
            </a:sp3d>
          </a:bodyPr>
          <a:lstStyle/>
          <a:p>
            <a:pPr lvl="0" algn="ctr" fontAlgn="base">
              <a:spcBef>
                <a:spcPct val="20000"/>
              </a:spcBef>
              <a:spcAft>
                <a:spcPct val="0"/>
              </a:spcAft>
            </a:pPr>
            <a:r>
              <a:rPr lang="en-US" sz="3200" b="1" dirty="0" smtClean="0">
                <a:ln w="11430"/>
                <a:solidFill>
                  <a:schemeClr val="tx1">
                    <a:lumMod val="95000"/>
                    <a:lumOff val="5000"/>
                  </a:schemeClr>
                </a:solidFill>
                <a:effectLst>
                  <a:outerShdw blurRad="63500" sx="102000" sy="102000" algn="ctr" rotWithShape="0">
                    <a:schemeClr val="bg1">
                      <a:alpha val="40000"/>
                    </a:schemeClr>
                  </a:outerShdw>
                </a:effectLst>
                <a:latin typeface="Bernard MT Condensed" pitchFamily="18" charset="0"/>
                <a:cs typeface="Times New Roman" pitchFamily="18" charset="0"/>
              </a:rPr>
              <a:t>Relieves stress and helps to stay calm and relaxed</a:t>
            </a:r>
          </a:p>
        </p:txBody>
      </p:sp>
      <p:sp>
        <p:nvSpPr>
          <p:cNvPr id="17" name="Title 1"/>
          <p:cNvSpPr>
            <a:spLocks noGrp="1"/>
          </p:cNvSpPr>
          <p:nvPr>
            <p:ph type="ctrTitle"/>
          </p:nvPr>
        </p:nvSpPr>
        <p:spPr>
          <a:xfrm>
            <a:off x="714348" y="285728"/>
            <a:ext cx="7772400" cy="785818"/>
          </a:xfrm>
        </p:spPr>
        <p:style>
          <a:lnRef idx="2">
            <a:schemeClr val="dk1"/>
          </a:lnRef>
          <a:fillRef idx="1">
            <a:schemeClr val="lt1"/>
          </a:fillRef>
          <a:effectRef idx="0">
            <a:schemeClr val="dk1"/>
          </a:effectRef>
          <a:fontRef idx="minor">
            <a:schemeClr val="dk1"/>
          </a:fontRef>
        </p:style>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800" b="1" dirty="0" smtClean="0">
                <a:ln w="11430"/>
                <a:solidFill>
                  <a:schemeClr val="tx1">
                    <a:lumMod val="95000"/>
                    <a:lumOff val="5000"/>
                  </a:schemeClr>
                </a:solidFill>
                <a:effectLst>
                  <a:outerShdw blurRad="76200" dist="50800" dir="5400000" algn="tl" rotWithShape="0">
                    <a:srgbClr val="000000">
                      <a:alpha val="65000"/>
                    </a:srgbClr>
                  </a:outerShdw>
                </a:effectLst>
                <a:latin typeface="Bernard MT Condensed" pitchFamily="18" charset="0"/>
                <a:cs typeface="Times New Roman" pitchFamily="18" charset="0"/>
              </a:rPr>
              <a:t>BENEFITS OF KEVA NONI</a:t>
            </a:r>
            <a:endParaRPr lang="en-US" sz="3800" b="1" dirty="0">
              <a:ln w="11430"/>
              <a:solidFill>
                <a:schemeClr val="tx1">
                  <a:lumMod val="95000"/>
                  <a:lumOff val="5000"/>
                </a:schemeClr>
              </a:solidFill>
              <a:effectLst>
                <a:outerShdw blurRad="76200" dist="50800" dir="5400000" algn="tl" rotWithShape="0">
                  <a:srgbClr val="000000">
                    <a:alpha val="65000"/>
                  </a:srgbClr>
                </a:outerShdw>
              </a:effectLst>
              <a:latin typeface="Bernard MT Condensed"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bright="63000" contrast="-63000"/>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2000232" y="1558341"/>
            <a:ext cx="4572000" cy="584775"/>
          </a:xfrm>
          <a:prstGeom prst="rect">
            <a:avLst/>
          </a:prstGeom>
          <a:ln>
            <a:noFill/>
          </a:ln>
          <a:effectLst>
            <a:outerShdw blurRad="63500" sx="102000" sy="102000" algn="ctr" rotWithShape="0">
              <a:prstClr val="black">
                <a:alpha val="40000"/>
              </a:prstClr>
            </a:outerShdw>
          </a:effectLst>
        </p:spPr>
        <p:txBody>
          <a:bodyPr>
            <a:spAutoFit/>
            <a:scene3d>
              <a:camera prst="perspectiveFront"/>
              <a:lightRig rig="threePt" dir="t"/>
            </a:scene3d>
            <a:sp3d>
              <a:bevelT w="19050" h="19050"/>
            </a:sp3d>
          </a:bodyPr>
          <a:lstStyle/>
          <a:p>
            <a:pPr algn="ctr" fontAlgn="base">
              <a:spcBef>
                <a:spcPct val="20000"/>
              </a:spcBef>
              <a:spcAft>
                <a:spcPct val="0"/>
              </a:spcAft>
            </a:pPr>
            <a:r>
              <a:rPr lang="en-US" sz="3200" dirty="0" smtClean="0">
                <a:ln w="18415" cmpd="sng">
                  <a:noFill/>
                  <a:prstDash val="solid"/>
                </a:ln>
                <a:solidFill>
                  <a:schemeClr val="tx1">
                    <a:lumMod val="95000"/>
                    <a:lumOff val="5000"/>
                  </a:schemeClr>
                </a:solidFill>
                <a:effectLst>
                  <a:outerShdw blurRad="63500" dir="3600000" algn="tl" rotWithShape="0">
                    <a:schemeClr val="bg1">
                      <a:alpha val="70000"/>
                    </a:schemeClr>
                  </a:outerShdw>
                </a:effectLst>
                <a:latin typeface="Bernard MT Condensed" pitchFamily="18" charset="0"/>
                <a:cs typeface="Times New Roman" pitchFamily="18" charset="0"/>
              </a:rPr>
              <a:t>Stabilizes Blood Pressure</a:t>
            </a:r>
          </a:p>
        </p:txBody>
      </p:sp>
      <p:sp>
        <p:nvSpPr>
          <p:cNvPr id="9" name="Rectangle 8"/>
          <p:cNvSpPr/>
          <p:nvPr/>
        </p:nvSpPr>
        <p:spPr>
          <a:xfrm>
            <a:off x="1357290" y="2487035"/>
            <a:ext cx="6429420" cy="584775"/>
          </a:xfrm>
          <a:prstGeom prst="rect">
            <a:avLst/>
          </a:prstGeom>
          <a:ln>
            <a:noFill/>
          </a:ln>
          <a:effectLst>
            <a:outerShdw blurRad="63500" sx="102000" sy="102000" algn="ctr" rotWithShape="0">
              <a:prstClr val="black">
                <a:alpha val="40000"/>
              </a:prstClr>
            </a:outerShdw>
          </a:effectLst>
        </p:spPr>
        <p:txBody>
          <a:bodyPr wrap="square">
            <a:spAutoFit/>
            <a:scene3d>
              <a:camera prst="perspectiveFront"/>
              <a:lightRig rig="threePt" dir="t"/>
            </a:scene3d>
            <a:sp3d>
              <a:bevelT w="19050" h="19050"/>
            </a:sp3d>
          </a:bodyPr>
          <a:lstStyle/>
          <a:p>
            <a:pPr lvl="0" algn="ctr" fontAlgn="base">
              <a:spcBef>
                <a:spcPct val="20000"/>
              </a:spcBef>
              <a:spcAft>
                <a:spcPct val="0"/>
              </a:spcAft>
            </a:pPr>
            <a:r>
              <a:rPr lang="en-US" sz="3200" dirty="0" smtClean="0">
                <a:ln w="18415" cmpd="sng">
                  <a:noFill/>
                  <a:prstDash val="solid"/>
                </a:ln>
                <a:solidFill>
                  <a:schemeClr val="tx1">
                    <a:lumMod val="95000"/>
                    <a:lumOff val="5000"/>
                  </a:schemeClr>
                </a:solidFill>
                <a:effectLst>
                  <a:outerShdw blurRad="63500" dir="3600000" algn="tl" rotWithShape="0">
                    <a:schemeClr val="bg1">
                      <a:alpha val="70000"/>
                    </a:schemeClr>
                  </a:outerShdw>
                </a:effectLst>
                <a:latin typeface="Bernard MT Condensed" pitchFamily="18" charset="0"/>
                <a:cs typeface="Times New Roman" pitchFamily="18" charset="0"/>
              </a:rPr>
              <a:t>Maintains healthy skin, hair and scalp</a:t>
            </a:r>
          </a:p>
        </p:txBody>
      </p:sp>
      <p:sp>
        <p:nvSpPr>
          <p:cNvPr id="10" name="Rectangle 9"/>
          <p:cNvSpPr/>
          <p:nvPr/>
        </p:nvSpPr>
        <p:spPr>
          <a:xfrm>
            <a:off x="428596" y="3487167"/>
            <a:ext cx="8358246" cy="584775"/>
          </a:xfrm>
          <a:prstGeom prst="rect">
            <a:avLst/>
          </a:prstGeom>
          <a:ln>
            <a:noFill/>
          </a:ln>
          <a:effectLst>
            <a:outerShdw blurRad="63500" sx="102000" sy="102000" algn="ctr" rotWithShape="0">
              <a:prstClr val="black">
                <a:alpha val="40000"/>
              </a:prstClr>
            </a:outerShdw>
          </a:effectLst>
        </p:spPr>
        <p:txBody>
          <a:bodyPr wrap="square">
            <a:spAutoFit/>
            <a:scene3d>
              <a:camera prst="perspectiveFront"/>
              <a:lightRig rig="threePt" dir="t"/>
            </a:scene3d>
            <a:sp3d>
              <a:bevelT w="19050" h="19050"/>
            </a:sp3d>
          </a:bodyPr>
          <a:lstStyle/>
          <a:p>
            <a:pPr algn="ctr" fontAlgn="base">
              <a:spcBef>
                <a:spcPct val="20000"/>
              </a:spcBef>
              <a:spcAft>
                <a:spcPct val="0"/>
              </a:spcAft>
            </a:pPr>
            <a:r>
              <a:rPr lang="en-US" sz="3200" dirty="0" smtClean="0">
                <a:ln w="18415" cmpd="sng">
                  <a:noFill/>
                  <a:prstDash val="solid"/>
                </a:ln>
                <a:solidFill>
                  <a:schemeClr val="tx1">
                    <a:lumMod val="95000"/>
                    <a:lumOff val="5000"/>
                  </a:schemeClr>
                </a:solidFill>
                <a:effectLst>
                  <a:outerShdw blurRad="63500" dir="3600000" algn="tl" rotWithShape="0">
                    <a:schemeClr val="bg1">
                      <a:alpha val="70000"/>
                    </a:schemeClr>
                  </a:outerShdw>
                </a:effectLst>
                <a:latin typeface="Bernard MT Condensed" pitchFamily="18" charset="0"/>
                <a:cs typeface="Times New Roman" pitchFamily="18" charset="0"/>
              </a:rPr>
              <a:t>Manages disorders like heart ailments and strokes</a:t>
            </a:r>
          </a:p>
        </p:txBody>
      </p:sp>
      <p:sp>
        <p:nvSpPr>
          <p:cNvPr id="18" name="Rectangle 17"/>
          <p:cNvSpPr/>
          <p:nvPr/>
        </p:nvSpPr>
        <p:spPr>
          <a:xfrm>
            <a:off x="500034" y="5429264"/>
            <a:ext cx="8358246" cy="1077218"/>
          </a:xfrm>
          <a:prstGeom prst="rect">
            <a:avLst/>
          </a:prstGeom>
          <a:ln>
            <a:noFill/>
          </a:ln>
          <a:effectLst>
            <a:outerShdw blurRad="63500" sx="102000" sy="102000" algn="ctr" rotWithShape="0">
              <a:prstClr val="black">
                <a:alpha val="40000"/>
              </a:prstClr>
            </a:outerShdw>
          </a:effectLst>
        </p:spPr>
        <p:txBody>
          <a:bodyPr wrap="square">
            <a:spAutoFit/>
            <a:scene3d>
              <a:camera prst="perspectiveFront"/>
              <a:lightRig rig="threePt" dir="t"/>
            </a:scene3d>
            <a:sp3d>
              <a:bevelT w="19050" h="19050"/>
            </a:sp3d>
          </a:bodyPr>
          <a:lstStyle/>
          <a:p>
            <a:pPr algn="ctr" fontAlgn="base">
              <a:spcAft>
                <a:spcPct val="0"/>
              </a:spcAft>
            </a:pPr>
            <a:r>
              <a:rPr lang="en-US" sz="3200" dirty="0" smtClean="0">
                <a:ln w="18415" cmpd="sng">
                  <a:noFill/>
                  <a:prstDash val="solid"/>
                </a:ln>
                <a:solidFill>
                  <a:schemeClr val="tx1">
                    <a:lumMod val="95000"/>
                    <a:lumOff val="5000"/>
                  </a:schemeClr>
                </a:solidFill>
                <a:effectLst>
                  <a:outerShdw blurRad="63500" dir="3600000" algn="tl" rotWithShape="0">
                    <a:schemeClr val="bg1">
                      <a:alpha val="70000"/>
                    </a:schemeClr>
                  </a:outerShdw>
                </a:effectLst>
                <a:latin typeface="Bernard MT Condensed" pitchFamily="18" charset="0"/>
                <a:cs typeface="Times New Roman" pitchFamily="18" charset="0"/>
              </a:rPr>
              <a:t>Helps body system to function properly </a:t>
            </a:r>
          </a:p>
          <a:p>
            <a:pPr algn="ctr" fontAlgn="base">
              <a:spcAft>
                <a:spcPct val="0"/>
              </a:spcAft>
            </a:pPr>
            <a:r>
              <a:rPr lang="en-US" sz="3200" dirty="0" smtClean="0">
                <a:ln w="18415" cmpd="sng">
                  <a:noFill/>
                  <a:prstDash val="solid"/>
                </a:ln>
                <a:solidFill>
                  <a:schemeClr val="tx1">
                    <a:lumMod val="95000"/>
                    <a:lumOff val="5000"/>
                  </a:schemeClr>
                </a:solidFill>
                <a:effectLst>
                  <a:outerShdw blurRad="63500" dir="3600000" algn="tl" rotWithShape="0">
                    <a:schemeClr val="bg1">
                      <a:alpha val="70000"/>
                    </a:schemeClr>
                  </a:outerShdw>
                </a:effectLst>
                <a:latin typeface="Bernard MT Condensed" pitchFamily="18" charset="0"/>
                <a:cs typeface="Times New Roman" pitchFamily="18" charset="0"/>
              </a:rPr>
              <a:t>(as an adaptogen)</a:t>
            </a:r>
          </a:p>
        </p:txBody>
      </p:sp>
      <p:sp>
        <p:nvSpPr>
          <p:cNvPr id="19" name="Rectangle 18"/>
          <p:cNvSpPr/>
          <p:nvPr/>
        </p:nvSpPr>
        <p:spPr>
          <a:xfrm>
            <a:off x="2071670" y="4487299"/>
            <a:ext cx="4572000" cy="584775"/>
          </a:xfrm>
          <a:prstGeom prst="rect">
            <a:avLst/>
          </a:prstGeom>
          <a:ln>
            <a:noFill/>
          </a:ln>
          <a:effectLst>
            <a:outerShdw blurRad="63500" sx="102000" sy="102000" algn="ctr" rotWithShape="0">
              <a:prstClr val="black">
                <a:alpha val="40000"/>
              </a:prstClr>
            </a:outerShdw>
          </a:effectLst>
        </p:spPr>
        <p:txBody>
          <a:bodyPr>
            <a:spAutoFit/>
            <a:scene3d>
              <a:camera prst="perspectiveFront"/>
              <a:lightRig rig="threePt" dir="t"/>
            </a:scene3d>
            <a:sp3d>
              <a:bevelT w="19050" h="19050"/>
            </a:sp3d>
          </a:bodyPr>
          <a:lstStyle/>
          <a:p>
            <a:pPr lvl="0" algn="ctr" fontAlgn="base">
              <a:spcBef>
                <a:spcPct val="20000"/>
              </a:spcBef>
              <a:spcAft>
                <a:spcPct val="0"/>
              </a:spcAft>
            </a:pPr>
            <a:r>
              <a:rPr lang="en-US" sz="3200" dirty="0" smtClean="0">
                <a:ln w="18415" cmpd="sng">
                  <a:noFill/>
                  <a:prstDash val="solid"/>
                </a:ln>
                <a:solidFill>
                  <a:schemeClr val="tx1">
                    <a:lumMod val="95000"/>
                    <a:lumOff val="5000"/>
                  </a:schemeClr>
                </a:solidFill>
                <a:effectLst>
                  <a:outerShdw blurRad="63500" dir="3600000" algn="tl" rotWithShape="0">
                    <a:schemeClr val="bg1">
                      <a:alpha val="70000"/>
                    </a:schemeClr>
                  </a:outerShdw>
                </a:effectLst>
                <a:latin typeface="Bernard MT Condensed" pitchFamily="18" charset="0"/>
                <a:cs typeface="Times New Roman" pitchFamily="18" charset="0"/>
              </a:rPr>
              <a:t>Improves digestion</a:t>
            </a:r>
          </a:p>
        </p:txBody>
      </p:sp>
      <p:sp>
        <p:nvSpPr>
          <p:cNvPr id="20" name="Title 1"/>
          <p:cNvSpPr>
            <a:spLocks noGrp="1"/>
          </p:cNvSpPr>
          <p:nvPr>
            <p:ph type="ctrTitle"/>
          </p:nvPr>
        </p:nvSpPr>
        <p:spPr>
          <a:xfrm>
            <a:off x="714348" y="285728"/>
            <a:ext cx="7772400" cy="785818"/>
          </a:xfrm>
        </p:spPr>
        <p:style>
          <a:lnRef idx="2">
            <a:schemeClr val="dk1"/>
          </a:lnRef>
          <a:fillRef idx="1">
            <a:schemeClr val="lt1"/>
          </a:fillRef>
          <a:effectRef idx="0">
            <a:schemeClr val="dk1"/>
          </a:effectRef>
          <a:fontRef idx="minor">
            <a:schemeClr val="dk1"/>
          </a:fontRef>
        </p:style>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800" b="1" spc="50" dirty="0" smtClean="0">
                <a:ln w="11430"/>
                <a:solidFill>
                  <a:schemeClr val="tx1">
                    <a:lumMod val="95000"/>
                    <a:lumOff val="5000"/>
                  </a:schemeClr>
                </a:solidFill>
                <a:effectLst>
                  <a:outerShdw blurRad="76200" dist="50800" dir="5400000" algn="tl" rotWithShape="0">
                    <a:srgbClr val="000000">
                      <a:alpha val="65000"/>
                    </a:srgbClr>
                  </a:outerShdw>
                </a:effectLst>
                <a:latin typeface="Bernard MT Condensed" pitchFamily="18" charset="0"/>
                <a:cs typeface="Times New Roman" pitchFamily="18" charset="0"/>
              </a:rPr>
              <a:t>BENEFITS OF KEVA NONI</a:t>
            </a:r>
            <a:endParaRPr lang="en-US" sz="3800" b="1" spc="50" dirty="0">
              <a:ln w="11430"/>
              <a:solidFill>
                <a:schemeClr val="tx1">
                  <a:lumMod val="95000"/>
                  <a:lumOff val="5000"/>
                </a:schemeClr>
              </a:solidFill>
              <a:effectLst>
                <a:outerShdw blurRad="76200" dist="50800" dir="5400000" algn="tl" rotWithShape="0">
                  <a:srgbClr val="000000">
                    <a:alpha val="65000"/>
                  </a:srgbClr>
                </a:outerShdw>
              </a:effectLst>
              <a:latin typeface="Bernard MT Condensed"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srcRect/>
          <a:stretch>
            <a:fillRect/>
          </a:stretch>
        </p:blipFill>
        <p:spPr bwMode="auto">
          <a:xfrm rot="18117873">
            <a:off x="846890" y="5263151"/>
            <a:ext cx="455680" cy="1223827"/>
          </a:xfrm>
          <a:prstGeom prst="rect">
            <a:avLst/>
          </a:prstGeom>
          <a:noFill/>
          <a:ln w="9525">
            <a:noFill/>
            <a:miter lim="800000"/>
            <a:headEnd/>
            <a:tailEnd/>
          </a:ln>
          <a:effectLst/>
        </p:spPr>
      </p:pic>
      <p:pic>
        <p:nvPicPr>
          <p:cNvPr id="1029" name="Picture 5"/>
          <p:cNvPicPr>
            <a:picLocks noChangeAspect="1" noChangeArrowheads="1"/>
          </p:cNvPicPr>
          <p:nvPr/>
        </p:nvPicPr>
        <p:blipFill>
          <a:blip r:embed="rId2"/>
          <a:srcRect/>
          <a:stretch>
            <a:fillRect/>
          </a:stretch>
        </p:blipFill>
        <p:spPr bwMode="auto">
          <a:xfrm rot="1094953">
            <a:off x="2871849" y="5524698"/>
            <a:ext cx="452036" cy="1214041"/>
          </a:xfrm>
          <a:prstGeom prst="rect">
            <a:avLst/>
          </a:prstGeom>
          <a:noFill/>
          <a:ln w="9525">
            <a:noFill/>
            <a:miter lim="800000"/>
            <a:headEnd/>
            <a:tailEnd/>
          </a:ln>
          <a:effectLst/>
        </p:spPr>
      </p:pic>
      <p:pic>
        <p:nvPicPr>
          <p:cNvPr id="1028" name="Picture 4"/>
          <p:cNvPicPr>
            <a:picLocks noChangeAspect="1" noChangeArrowheads="1"/>
          </p:cNvPicPr>
          <p:nvPr/>
        </p:nvPicPr>
        <p:blipFill>
          <a:blip r:embed="rId2"/>
          <a:srcRect/>
          <a:stretch>
            <a:fillRect/>
          </a:stretch>
        </p:blipFill>
        <p:spPr bwMode="auto">
          <a:xfrm rot="21417624">
            <a:off x="4746476" y="3725789"/>
            <a:ext cx="448200" cy="1203737"/>
          </a:xfrm>
          <a:prstGeom prst="rect">
            <a:avLst/>
          </a:prstGeom>
          <a:noFill/>
          <a:ln w="9525">
            <a:noFill/>
            <a:miter lim="800000"/>
            <a:headEnd/>
            <a:tailEnd/>
          </a:ln>
          <a:effectLst/>
        </p:spPr>
      </p:pic>
      <p:pic>
        <p:nvPicPr>
          <p:cNvPr id="1027" name="Picture 3"/>
          <p:cNvPicPr>
            <a:picLocks noChangeAspect="1" noChangeArrowheads="1"/>
          </p:cNvPicPr>
          <p:nvPr/>
        </p:nvPicPr>
        <p:blipFill>
          <a:blip r:embed="rId2"/>
          <a:srcRect/>
          <a:stretch>
            <a:fillRect/>
          </a:stretch>
        </p:blipFill>
        <p:spPr bwMode="auto">
          <a:xfrm rot="15540195">
            <a:off x="3466615" y="1031430"/>
            <a:ext cx="666750" cy="17907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2"/>
          <a:srcRect/>
          <a:stretch>
            <a:fillRect/>
          </a:stretch>
        </p:blipFill>
        <p:spPr bwMode="auto">
          <a:xfrm rot="603092">
            <a:off x="674270" y="2244779"/>
            <a:ext cx="453454" cy="1217848"/>
          </a:xfrm>
          <a:prstGeom prst="rect">
            <a:avLst/>
          </a:prstGeom>
          <a:noFill/>
          <a:ln w="9525">
            <a:noFill/>
            <a:miter lim="800000"/>
            <a:headEnd/>
            <a:tailEnd/>
          </a:ln>
          <a:effectLst/>
        </p:spPr>
      </p:pic>
      <p:pic>
        <p:nvPicPr>
          <p:cNvPr id="16" name="Picture 15" descr="1241703859R0eNzY.jpg"/>
          <p:cNvPicPr>
            <a:picLocks noChangeAspect="1"/>
          </p:cNvPicPr>
          <p:nvPr/>
        </p:nvPicPr>
        <p:blipFill>
          <a:blip r:embed="rId3" cstate="email"/>
          <a:stretch>
            <a:fillRect/>
          </a:stretch>
        </p:blipFill>
        <p:spPr>
          <a:xfrm>
            <a:off x="1571604" y="3357562"/>
            <a:ext cx="1595422" cy="1595422"/>
          </a:xfrm>
          <a:prstGeom prst="rect">
            <a:avLst/>
          </a:prstGeom>
        </p:spPr>
      </p:pic>
      <p:pic>
        <p:nvPicPr>
          <p:cNvPr id="5" name="Picture 4" descr="digestion-article1.jpg"/>
          <p:cNvPicPr>
            <a:picLocks noChangeAspect="1"/>
          </p:cNvPicPr>
          <p:nvPr/>
        </p:nvPicPr>
        <p:blipFill>
          <a:blip r:embed="rId4" cstate="email"/>
          <a:srcRect/>
          <a:stretch>
            <a:fillRect/>
          </a:stretch>
        </p:blipFill>
        <p:spPr>
          <a:xfrm>
            <a:off x="285720" y="3286124"/>
            <a:ext cx="1023928" cy="20562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ectangle 1"/>
          <p:cNvSpPr/>
          <p:nvPr/>
        </p:nvSpPr>
        <p:spPr>
          <a:xfrm>
            <a:off x="500034" y="142852"/>
            <a:ext cx="8143932" cy="1169551"/>
          </a:xfrm>
          <a:prstGeom prst="rect">
            <a:avLst/>
          </a:prstGeom>
        </p:spPr>
        <p:txBody>
          <a:bodyPr wrap="square">
            <a:spAutoFit/>
          </a:bodyPr>
          <a:lstStyle/>
          <a:p>
            <a:pPr algn="ctr"/>
            <a:r>
              <a:rPr lang="en-US" sz="3500" dirty="0" smtClean="0">
                <a:solidFill>
                  <a:srgbClr val="C00000"/>
                </a:solidFill>
                <a:effectLst>
                  <a:outerShdw blurRad="152400" dist="38100" dir="9180000" sx="1000" sy="1000" algn="tl">
                    <a:srgbClr val="000000">
                      <a:alpha val="40000"/>
                    </a:srgbClr>
                  </a:outerShdw>
                </a:effectLst>
                <a:latin typeface="Arial Black" pitchFamily="34" charset="0"/>
                <a:ea typeface="+mj-ea"/>
                <a:cs typeface="Times New Roman" pitchFamily="18" charset="0"/>
              </a:rPr>
              <a:t>Are you suffering from any of these problems? </a:t>
            </a:r>
          </a:p>
        </p:txBody>
      </p:sp>
      <p:pic>
        <p:nvPicPr>
          <p:cNvPr id="4" name="Picture 3" descr="liver-transplant-indications-picture.jpg"/>
          <p:cNvPicPr>
            <a:picLocks noChangeAspect="1"/>
          </p:cNvPicPr>
          <p:nvPr/>
        </p:nvPicPr>
        <p:blipFill>
          <a:blip r:embed="rId5" cstate="email"/>
          <a:srcRect/>
          <a:stretch>
            <a:fillRect/>
          </a:stretch>
        </p:blipFill>
        <p:spPr>
          <a:xfrm>
            <a:off x="3571868" y="2143116"/>
            <a:ext cx="1500198" cy="15716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heart-disease.jpg"/>
          <p:cNvPicPr>
            <a:picLocks noChangeAspect="1"/>
          </p:cNvPicPr>
          <p:nvPr/>
        </p:nvPicPr>
        <p:blipFill>
          <a:blip r:embed="rId6" cstate="email"/>
          <a:stretch>
            <a:fillRect/>
          </a:stretch>
        </p:blipFill>
        <p:spPr>
          <a:xfrm>
            <a:off x="1214414" y="1285860"/>
            <a:ext cx="1643074" cy="1233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5000628" y="1538575"/>
            <a:ext cx="2016899" cy="461665"/>
          </a:xfrm>
          <a:prstGeom prst="rect">
            <a:avLst/>
          </a:prstGeom>
        </p:spPr>
        <p:txBody>
          <a:bodyPr wrap="none">
            <a:spAutoFit/>
          </a:bodyPr>
          <a:lstStyle/>
          <a:p>
            <a:r>
              <a:rPr lang="en-US" sz="2400" dirty="0" smtClean="0">
                <a:solidFill>
                  <a:srgbClr val="C00000"/>
                </a:solidFill>
                <a:latin typeface="Bernard MT Condensed" pitchFamily="18" charset="0"/>
                <a:ea typeface="+mj-ea"/>
                <a:cs typeface="Times New Roman" pitchFamily="18" charset="0"/>
              </a:rPr>
              <a:t>LIVER PROBLEM</a:t>
            </a:r>
          </a:p>
        </p:txBody>
      </p:sp>
      <p:sp>
        <p:nvSpPr>
          <p:cNvPr id="9" name="Rectangle 8"/>
          <p:cNvSpPr/>
          <p:nvPr/>
        </p:nvSpPr>
        <p:spPr>
          <a:xfrm>
            <a:off x="6072198" y="2428868"/>
            <a:ext cx="2568332" cy="461665"/>
          </a:xfrm>
          <a:prstGeom prst="rect">
            <a:avLst/>
          </a:prstGeom>
        </p:spPr>
        <p:txBody>
          <a:bodyPr wrap="none">
            <a:spAutoFit/>
          </a:bodyPr>
          <a:lstStyle/>
          <a:p>
            <a:r>
              <a:rPr lang="en-US" sz="2400" dirty="0" smtClean="0">
                <a:solidFill>
                  <a:srgbClr val="C00000"/>
                </a:solidFill>
                <a:latin typeface="Bernard MT Condensed" pitchFamily="18" charset="0"/>
                <a:ea typeface="+mj-ea"/>
                <a:cs typeface="Times New Roman" pitchFamily="18" charset="0"/>
              </a:rPr>
              <a:t>DIGESTION PROBLEM</a:t>
            </a:r>
          </a:p>
        </p:txBody>
      </p:sp>
      <p:sp>
        <p:nvSpPr>
          <p:cNvPr id="10" name="Rectangle 9"/>
          <p:cNvSpPr/>
          <p:nvPr/>
        </p:nvSpPr>
        <p:spPr>
          <a:xfrm>
            <a:off x="6643702" y="3571876"/>
            <a:ext cx="2116285" cy="461665"/>
          </a:xfrm>
          <a:prstGeom prst="rect">
            <a:avLst/>
          </a:prstGeom>
        </p:spPr>
        <p:txBody>
          <a:bodyPr wrap="none">
            <a:spAutoFit/>
          </a:bodyPr>
          <a:lstStyle/>
          <a:p>
            <a:r>
              <a:rPr lang="en-US" sz="2400" dirty="0" smtClean="0">
                <a:solidFill>
                  <a:srgbClr val="C00000"/>
                </a:solidFill>
                <a:latin typeface="Bernard MT Condensed" pitchFamily="18" charset="0"/>
                <a:ea typeface="+mj-ea"/>
                <a:cs typeface="Times New Roman" pitchFamily="18" charset="0"/>
              </a:rPr>
              <a:t>HEART PROBLEM</a:t>
            </a:r>
          </a:p>
        </p:txBody>
      </p:sp>
      <p:sp>
        <p:nvSpPr>
          <p:cNvPr id="11" name="Rectangle 10"/>
          <p:cNvSpPr/>
          <p:nvPr/>
        </p:nvSpPr>
        <p:spPr>
          <a:xfrm>
            <a:off x="6286512" y="4786322"/>
            <a:ext cx="1271502" cy="461665"/>
          </a:xfrm>
          <a:prstGeom prst="rect">
            <a:avLst/>
          </a:prstGeom>
        </p:spPr>
        <p:txBody>
          <a:bodyPr wrap="square">
            <a:spAutoFit/>
          </a:bodyPr>
          <a:lstStyle/>
          <a:p>
            <a:r>
              <a:rPr lang="en-US" sz="2400" dirty="0" smtClean="0">
                <a:solidFill>
                  <a:srgbClr val="C00000"/>
                </a:solidFill>
                <a:latin typeface="Bernard MT Condensed" pitchFamily="18" charset="0"/>
                <a:ea typeface="+mj-ea"/>
                <a:cs typeface="Times New Roman" pitchFamily="18" charset="0"/>
              </a:rPr>
              <a:t>DIABETES</a:t>
            </a:r>
          </a:p>
        </p:txBody>
      </p:sp>
      <p:sp>
        <p:nvSpPr>
          <p:cNvPr id="12" name="Rectangle 11"/>
          <p:cNvSpPr/>
          <p:nvPr/>
        </p:nvSpPr>
        <p:spPr>
          <a:xfrm>
            <a:off x="3143240" y="6000768"/>
            <a:ext cx="4643470" cy="461665"/>
          </a:xfrm>
          <a:prstGeom prst="rect">
            <a:avLst/>
          </a:prstGeom>
        </p:spPr>
        <p:txBody>
          <a:bodyPr wrap="square">
            <a:spAutoFit/>
          </a:bodyPr>
          <a:lstStyle/>
          <a:p>
            <a:pPr algn="ctr"/>
            <a:r>
              <a:rPr lang="en-US" sz="2400" dirty="0" smtClean="0">
                <a:solidFill>
                  <a:srgbClr val="C00000"/>
                </a:solidFill>
                <a:latin typeface="Bernard MT Condensed" pitchFamily="18" charset="0"/>
                <a:ea typeface="+mj-ea"/>
                <a:cs typeface="Times New Roman" pitchFamily="18" charset="0"/>
              </a:rPr>
              <a:t>GENERAL HEALTH PROBLEMS IN WOMEN </a:t>
            </a:r>
          </a:p>
        </p:txBody>
      </p:sp>
      <p:pic>
        <p:nvPicPr>
          <p:cNvPr id="14" name="Picture 13" descr="type2pic.jpg"/>
          <p:cNvPicPr>
            <a:picLocks noChangeAspect="1"/>
          </p:cNvPicPr>
          <p:nvPr/>
        </p:nvPicPr>
        <p:blipFill>
          <a:blip r:embed="rId7" cstate="email"/>
          <a:stretch>
            <a:fillRect/>
          </a:stretch>
        </p:blipFill>
        <p:spPr>
          <a:xfrm>
            <a:off x="3214678" y="4071942"/>
            <a:ext cx="1500198" cy="15001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descr="woman-mental-health.jpg"/>
          <p:cNvPicPr>
            <a:picLocks noChangeAspect="1"/>
          </p:cNvPicPr>
          <p:nvPr/>
        </p:nvPicPr>
        <p:blipFill>
          <a:blip r:embed="rId8" cstate="email"/>
          <a:stretch>
            <a:fillRect/>
          </a:stretch>
        </p:blipFill>
        <p:spPr>
          <a:xfrm>
            <a:off x="1357290" y="5589999"/>
            <a:ext cx="1500198" cy="11251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282" y="2143116"/>
            <a:ext cx="5929354" cy="1077218"/>
          </a:xfrm>
          <a:prstGeom prst="rect">
            <a:avLst/>
          </a:prstGeom>
        </p:spPr>
        <p:txBody>
          <a:bodyPr wrap="square">
            <a:spAutoFit/>
          </a:bodyPr>
          <a:lstStyle/>
          <a:p>
            <a:pPr algn="just"/>
            <a:r>
              <a:rPr lang="en-US" sz="3200" dirty="0" smtClean="0">
                <a:solidFill>
                  <a:schemeClr val="accent3">
                    <a:lumMod val="75000"/>
                  </a:schemeClr>
                </a:solidFill>
                <a:latin typeface="Bernard MT Condensed" pitchFamily="18" charset="0"/>
                <a:cs typeface="Times New Roman" pitchFamily="18" charset="0"/>
              </a:rPr>
              <a:t>Noni </a:t>
            </a:r>
            <a:r>
              <a:rPr lang="en-US" sz="3200" dirty="0">
                <a:solidFill>
                  <a:schemeClr val="accent3">
                    <a:lumMod val="75000"/>
                  </a:schemeClr>
                </a:solidFill>
                <a:latin typeface="Bernard MT Condensed" pitchFamily="18" charset="0"/>
                <a:cs typeface="Times New Roman" pitchFamily="18" charset="0"/>
              </a:rPr>
              <a:t>is a fruit that has been around for nearly 2000-3000 years. </a:t>
            </a:r>
          </a:p>
        </p:txBody>
      </p:sp>
      <p:sp>
        <p:nvSpPr>
          <p:cNvPr id="6" name="Rectangle 5"/>
          <p:cNvSpPr/>
          <p:nvPr/>
        </p:nvSpPr>
        <p:spPr>
          <a:xfrm>
            <a:off x="285720" y="3929066"/>
            <a:ext cx="5857916" cy="2062103"/>
          </a:xfrm>
          <a:prstGeom prst="rect">
            <a:avLst/>
          </a:prstGeom>
        </p:spPr>
        <p:txBody>
          <a:bodyPr wrap="square">
            <a:spAutoFit/>
          </a:bodyPr>
          <a:lstStyle/>
          <a:p>
            <a:pPr algn="just"/>
            <a:r>
              <a:rPr lang="en-US" sz="3200" dirty="0" smtClean="0">
                <a:solidFill>
                  <a:schemeClr val="accent3">
                    <a:lumMod val="75000"/>
                  </a:schemeClr>
                </a:solidFill>
                <a:latin typeface="Bernard MT Condensed" pitchFamily="18" charset="0"/>
                <a:cs typeface="Times New Roman" pitchFamily="18" charset="0"/>
              </a:rPr>
              <a:t>Over 40 different medicinal remedies can be identified by researchers that were used traditionally by different cultures. </a:t>
            </a:r>
          </a:p>
        </p:txBody>
      </p:sp>
      <p:pic>
        <p:nvPicPr>
          <p:cNvPr id="8" name="Picture 7" descr="Noni_fruit_(Morinda_citrifolia)5.jpg"/>
          <p:cNvPicPr>
            <a:picLocks noChangeAspect="1"/>
          </p:cNvPicPr>
          <p:nvPr/>
        </p:nvPicPr>
        <p:blipFill>
          <a:blip r:embed="rId2" cstate="email"/>
          <a:stretch>
            <a:fillRect/>
          </a:stretch>
        </p:blipFill>
        <p:spPr>
          <a:xfrm>
            <a:off x="6357950" y="1857364"/>
            <a:ext cx="2286016" cy="1714512"/>
          </a:xfrm>
          <a:prstGeom prst="rect">
            <a:avLst/>
          </a:prstGeom>
          <a:ln>
            <a:noFill/>
          </a:ln>
          <a:effectLst>
            <a:outerShdw blurRad="292100" dist="139700" dir="2700000" algn="tl" rotWithShape="0">
              <a:srgbClr val="333333">
                <a:alpha val="65000"/>
              </a:srgbClr>
            </a:outerShdw>
          </a:effectLst>
        </p:spPr>
      </p:pic>
      <p:pic>
        <p:nvPicPr>
          <p:cNvPr id="9" name="Picture 8" descr="noni.jpg"/>
          <p:cNvPicPr>
            <a:picLocks noChangeAspect="1"/>
          </p:cNvPicPr>
          <p:nvPr/>
        </p:nvPicPr>
        <p:blipFill>
          <a:blip r:embed="rId3" cstate="email"/>
          <a:stretch>
            <a:fillRect/>
          </a:stretch>
        </p:blipFill>
        <p:spPr>
          <a:xfrm>
            <a:off x="6357950" y="4000504"/>
            <a:ext cx="2286016" cy="2071702"/>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0" y="357166"/>
            <a:ext cx="9144000" cy="1261884"/>
          </a:xfrm>
          <a:prstGeom prst="rect">
            <a:avLst/>
          </a:prstGeom>
        </p:spPr>
        <p:txBody>
          <a:bodyPr wrap="square">
            <a:spAutoFit/>
          </a:bodyPr>
          <a:lstStyle/>
          <a:p>
            <a:pPr algn="ctr"/>
            <a:r>
              <a:rPr lang="en-US" sz="3800" b="1" dirty="0" smtClean="0">
                <a:ln w="19050">
                  <a:solidFill>
                    <a:schemeClr val="tx2">
                      <a:tint val="1000"/>
                    </a:schemeClr>
                  </a:solidFill>
                  <a:prstDash val="solid"/>
                </a:ln>
                <a:solidFill>
                  <a:srgbClr val="5A702E"/>
                </a:solidFill>
                <a:effectLst>
                  <a:outerShdw blurRad="50000" dist="50800" dir="7500000" algn="tl">
                    <a:srgbClr val="000000">
                      <a:shade val="5000"/>
                      <a:alpha val="35000"/>
                    </a:srgbClr>
                  </a:outerShdw>
                </a:effectLst>
                <a:latin typeface="Bernard MT Condensed" pitchFamily="18" charset="0"/>
                <a:ea typeface="+mj-ea"/>
                <a:cs typeface="Times New Roman" pitchFamily="18" charset="0"/>
              </a:rPr>
              <a:t>The History of Noni – </a:t>
            </a:r>
          </a:p>
          <a:p>
            <a:pPr algn="ctr"/>
            <a:r>
              <a:rPr lang="en-US" sz="3800" b="1" dirty="0" smtClean="0">
                <a:ln w="19050">
                  <a:solidFill>
                    <a:schemeClr val="tx2">
                      <a:tint val="1000"/>
                    </a:schemeClr>
                  </a:solidFill>
                  <a:prstDash val="solid"/>
                </a:ln>
                <a:solidFill>
                  <a:srgbClr val="5A702E"/>
                </a:solidFill>
                <a:effectLst>
                  <a:outerShdw blurRad="50000" dist="50800" dir="7500000" algn="tl">
                    <a:srgbClr val="000000">
                      <a:shade val="5000"/>
                      <a:alpha val="35000"/>
                    </a:srgbClr>
                  </a:outerShdw>
                </a:effectLst>
                <a:latin typeface="Bernard MT Condensed" pitchFamily="18" charset="0"/>
                <a:ea typeface="+mj-ea"/>
                <a:cs typeface="Times New Roman" pitchFamily="18" charset="0"/>
              </a:rPr>
              <a:t>Traditional and Medicinal Uses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7166"/>
            <a:ext cx="9144000" cy="1261884"/>
          </a:xfrm>
          <a:prstGeom prst="rect">
            <a:avLst/>
          </a:prstGeom>
        </p:spPr>
        <p:txBody>
          <a:bodyPr wrap="square">
            <a:spAutoFit/>
          </a:bodyPr>
          <a:lstStyle/>
          <a:p>
            <a:pPr algn="ctr"/>
            <a:r>
              <a:rPr lang="en-US" sz="3800" b="1" dirty="0" smtClean="0">
                <a:ln w="19050">
                  <a:solidFill>
                    <a:schemeClr val="tx2">
                      <a:tint val="1000"/>
                    </a:schemeClr>
                  </a:solidFill>
                  <a:prstDash val="solid"/>
                </a:ln>
                <a:solidFill>
                  <a:srgbClr val="5A702E"/>
                </a:solidFill>
                <a:effectLst>
                  <a:outerShdw blurRad="50000" dist="50800" dir="7500000" algn="tl">
                    <a:srgbClr val="000000">
                      <a:shade val="5000"/>
                      <a:alpha val="35000"/>
                    </a:srgbClr>
                  </a:outerShdw>
                </a:effectLst>
                <a:latin typeface="Bernard MT Condensed" pitchFamily="18" charset="0"/>
                <a:ea typeface="+mj-ea"/>
                <a:cs typeface="Times New Roman" pitchFamily="18" charset="0"/>
              </a:rPr>
              <a:t>The History of Noni – </a:t>
            </a:r>
          </a:p>
          <a:p>
            <a:pPr algn="ctr"/>
            <a:r>
              <a:rPr lang="en-US" sz="3800" b="1" dirty="0" smtClean="0">
                <a:ln w="19050">
                  <a:solidFill>
                    <a:schemeClr val="tx2">
                      <a:tint val="1000"/>
                    </a:schemeClr>
                  </a:solidFill>
                  <a:prstDash val="solid"/>
                </a:ln>
                <a:solidFill>
                  <a:srgbClr val="5A702E"/>
                </a:solidFill>
                <a:effectLst>
                  <a:outerShdw blurRad="50000" dist="50800" dir="7500000" algn="tl">
                    <a:srgbClr val="000000">
                      <a:shade val="5000"/>
                      <a:alpha val="35000"/>
                    </a:srgbClr>
                  </a:outerShdw>
                </a:effectLst>
                <a:latin typeface="Bernard MT Condensed" pitchFamily="18" charset="0"/>
                <a:ea typeface="+mj-ea"/>
                <a:cs typeface="Times New Roman" pitchFamily="18" charset="0"/>
              </a:rPr>
              <a:t>Traditional and Medicinal Uses</a:t>
            </a:r>
          </a:p>
        </p:txBody>
      </p:sp>
      <p:sp>
        <p:nvSpPr>
          <p:cNvPr id="3" name="Rectangle 2"/>
          <p:cNvSpPr/>
          <p:nvPr/>
        </p:nvSpPr>
        <p:spPr>
          <a:xfrm>
            <a:off x="285720" y="3643314"/>
            <a:ext cx="8643998" cy="2554545"/>
          </a:xfrm>
          <a:prstGeom prst="rect">
            <a:avLst/>
          </a:prstGeom>
        </p:spPr>
        <p:txBody>
          <a:bodyPr wrap="square">
            <a:spAutoFit/>
          </a:bodyPr>
          <a:lstStyle/>
          <a:p>
            <a:pPr algn="just"/>
            <a:r>
              <a:rPr lang="en-US" sz="3200" dirty="0" smtClean="0">
                <a:solidFill>
                  <a:schemeClr val="accent3">
                    <a:lumMod val="75000"/>
                  </a:schemeClr>
                </a:solidFill>
                <a:latin typeface="Bernard MT Condensed" pitchFamily="18" charset="0"/>
                <a:cs typeface="Times New Roman" pitchFamily="18" charset="0"/>
              </a:rPr>
              <a:t>The history of Noni tells us about the more widely known traditional uses and medicinal uses of the different parts of Noni  that have been used to help heal wounds, to treat infections and also to treat diabetes, fevers and skin problems. </a:t>
            </a:r>
            <a:endParaRPr lang="en-US" sz="3200" dirty="0">
              <a:solidFill>
                <a:schemeClr val="accent3">
                  <a:lumMod val="75000"/>
                </a:schemeClr>
              </a:solidFill>
              <a:latin typeface="Bernard MT Condensed" pitchFamily="18" charset="0"/>
              <a:cs typeface="Times New Roman" pitchFamily="18" charset="0"/>
            </a:endParaRPr>
          </a:p>
        </p:txBody>
      </p:sp>
      <p:pic>
        <p:nvPicPr>
          <p:cNvPr id="5" name="Picture 4" descr="noni (1).jpg"/>
          <p:cNvPicPr>
            <a:picLocks noChangeAspect="1"/>
          </p:cNvPicPr>
          <p:nvPr/>
        </p:nvPicPr>
        <p:blipFill>
          <a:blip r:embed="rId2"/>
          <a:stretch>
            <a:fillRect/>
          </a:stretch>
        </p:blipFill>
        <p:spPr>
          <a:xfrm>
            <a:off x="1214414" y="1785926"/>
            <a:ext cx="6429420" cy="150019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428605"/>
            <a:ext cx="8358246" cy="1708160"/>
          </a:xfrm>
          <a:prstGeom prst="rect">
            <a:avLst/>
          </a:prstGeom>
        </p:spPr>
        <p:txBody>
          <a:bodyPr wrap="square">
            <a:spAutoFit/>
          </a:bodyPr>
          <a:lstStyle/>
          <a:p>
            <a:pPr algn="just"/>
            <a:r>
              <a:rPr lang="en-US" sz="3500" spc="-150" dirty="0">
                <a:solidFill>
                  <a:schemeClr val="tx2">
                    <a:lumMod val="60000"/>
                    <a:lumOff val="40000"/>
                  </a:schemeClr>
                </a:solidFill>
                <a:effectLst>
                  <a:outerShdw blurRad="38100" dist="38100" dir="2700000" sx="1000" sy="1000" algn="tl">
                    <a:srgbClr val="000000">
                      <a:alpha val="43137"/>
                    </a:srgbClr>
                  </a:outerShdw>
                </a:effectLst>
                <a:latin typeface="Bernard MT Condensed" pitchFamily="18" charset="0"/>
                <a:ea typeface="+mj-ea"/>
                <a:cs typeface="Times New Roman" pitchFamily="18" charset="0"/>
              </a:rPr>
              <a:t>Below is a table that shows some of the other traditional and medicinal uses of </a:t>
            </a:r>
            <a:r>
              <a:rPr lang="en-US" sz="3500" spc="-150" dirty="0" smtClean="0">
                <a:solidFill>
                  <a:schemeClr val="tx2">
                    <a:lumMod val="60000"/>
                    <a:lumOff val="40000"/>
                  </a:schemeClr>
                </a:solidFill>
                <a:effectLst>
                  <a:outerShdw blurRad="38100" dist="38100" dir="2700000" sx="1000" sy="1000" algn="tl">
                    <a:srgbClr val="000000">
                      <a:alpha val="43137"/>
                    </a:srgbClr>
                  </a:outerShdw>
                </a:effectLst>
                <a:latin typeface="Bernard MT Condensed" pitchFamily="18" charset="0"/>
                <a:ea typeface="+mj-ea"/>
                <a:cs typeface="Times New Roman" pitchFamily="18" charset="0"/>
              </a:rPr>
              <a:t>Noni </a:t>
            </a:r>
            <a:r>
              <a:rPr lang="en-US" sz="3500" spc="-150" dirty="0">
                <a:solidFill>
                  <a:schemeClr val="tx2">
                    <a:lumMod val="60000"/>
                    <a:lumOff val="40000"/>
                  </a:schemeClr>
                </a:solidFill>
                <a:effectLst>
                  <a:outerShdw blurRad="38100" dist="38100" dir="2700000" sx="1000" sy="1000" algn="tl">
                    <a:srgbClr val="000000">
                      <a:alpha val="43137"/>
                    </a:srgbClr>
                  </a:outerShdw>
                </a:effectLst>
                <a:latin typeface="Bernard MT Condensed" pitchFamily="18" charset="0"/>
                <a:ea typeface="+mj-ea"/>
                <a:cs typeface="Times New Roman" pitchFamily="18" charset="0"/>
              </a:rPr>
              <a:t>separated by the different parts of the tree used:</a:t>
            </a:r>
          </a:p>
        </p:txBody>
      </p:sp>
      <p:sp>
        <p:nvSpPr>
          <p:cNvPr id="28673"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aphicFrame>
        <p:nvGraphicFramePr>
          <p:cNvPr id="5" name="Table 4"/>
          <p:cNvGraphicFramePr>
            <a:graphicFrameLocks noGrp="1"/>
          </p:cNvGraphicFramePr>
          <p:nvPr/>
        </p:nvGraphicFramePr>
        <p:xfrm>
          <a:off x="500002" y="2500306"/>
          <a:ext cx="8358278" cy="3633434"/>
        </p:xfrm>
        <a:graphic>
          <a:graphicData uri="http://schemas.openxmlformats.org/drawingml/2006/table">
            <a:tbl>
              <a:tblPr firstRow="1" bandRow="1">
                <a:tableStyleId>{5C22544A-7EE6-4342-B048-85BDC9FD1C3A}</a:tableStyleId>
              </a:tblPr>
              <a:tblGrid>
                <a:gridCol w="2624914"/>
                <a:gridCol w="5733364"/>
              </a:tblGrid>
              <a:tr h="1143008">
                <a:tc>
                  <a:txBody>
                    <a:bodyPr/>
                    <a:lstStyle/>
                    <a:p>
                      <a:pPr marL="0" marR="0" algn="ctr">
                        <a:lnSpc>
                          <a:spcPct val="115000"/>
                        </a:lnSpc>
                        <a:spcBef>
                          <a:spcPts val="0"/>
                        </a:spcBef>
                        <a:spcAft>
                          <a:spcPts val="1000"/>
                        </a:spcAft>
                      </a:pPr>
                      <a:r>
                        <a:rPr lang="en-US" sz="2800" kern="1200" dirty="0">
                          <a:effectLst/>
                        </a:rPr>
                        <a:t>Plant Part Used</a:t>
                      </a:r>
                      <a:endParaRPr lang="en-US" sz="2800" b="0" kern="1200" dirty="0">
                        <a:solidFill>
                          <a:schemeClr val="bg1"/>
                        </a:solidFill>
                        <a:effectLst/>
                        <a:latin typeface="Bernard MT Condensed" pitchFamily="18" charset="0"/>
                        <a:ea typeface="+mj-ea"/>
                        <a:cs typeface="Times New Roman" pitchFamily="18" charset="0"/>
                      </a:endParaRPr>
                    </a:p>
                  </a:txBody>
                  <a:tcPr marL="33655" marR="33655" marT="33655" marB="33655" anchor="ctr"/>
                </a:tc>
                <a:tc>
                  <a:txBody>
                    <a:bodyPr/>
                    <a:lstStyle/>
                    <a:p>
                      <a:pPr marL="0" marR="0" algn="ctr">
                        <a:lnSpc>
                          <a:spcPct val="115000"/>
                        </a:lnSpc>
                        <a:spcBef>
                          <a:spcPts val="0"/>
                        </a:spcBef>
                        <a:spcAft>
                          <a:spcPts val="1000"/>
                        </a:spcAft>
                      </a:pPr>
                      <a:r>
                        <a:rPr lang="en-US" sz="2800" kern="1200" dirty="0">
                          <a:effectLst/>
                        </a:rPr>
                        <a:t>Traditional Medicinal Uses</a:t>
                      </a:r>
                      <a:endParaRPr lang="en-US" sz="2800" b="0" kern="1200" dirty="0">
                        <a:solidFill>
                          <a:schemeClr val="bg1"/>
                        </a:solidFill>
                        <a:effectLst/>
                        <a:latin typeface="Bernard MT Condensed" pitchFamily="18" charset="0"/>
                        <a:ea typeface="+mj-ea"/>
                        <a:cs typeface="Times New Roman" pitchFamily="18" charset="0"/>
                      </a:endParaRPr>
                    </a:p>
                  </a:txBody>
                  <a:tcPr marL="33655" marR="33655" marT="33655" marB="33655" anchor="ctr"/>
                </a:tc>
              </a:tr>
              <a:tr h="2490426">
                <a:tc>
                  <a:txBody>
                    <a:bodyPr/>
                    <a:lstStyle/>
                    <a:p>
                      <a:pPr algn="ctr"/>
                      <a:r>
                        <a:rPr lang="en-US" sz="2200" kern="1200" dirty="0" smtClean="0">
                          <a:solidFill>
                            <a:schemeClr val="tx2">
                              <a:lumMod val="50000"/>
                            </a:schemeClr>
                          </a:solidFill>
                          <a:effectLst/>
                        </a:rPr>
                        <a:t>Leaves</a:t>
                      </a:r>
                      <a:endParaRPr lang="en-US" sz="2200" b="0" kern="1200" dirty="0">
                        <a:solidFill>
                          <a:schemeClr val="tx2">
                            <a:lumMod val="50000"/>
                          </a:schemeClr>
                        </a:solidFill>
                        <a:effectLst/>
                        <a:latin typeface="Bernard MT Condensed" pitchFamily="18" charset="0"/>
                        <a:ea typeface="+mj-ea"/>
                        <a:cs typeface="Times New Roman" pitchFamily="18" charset="0"/>
                      </a:endParaRPr>
                    </a:p>
                  </a:txBody>
                  <a:tcPr/>
                </a:tc>
                <a:tc>
                  <a:txBody>
                    <a:bodyPr/>
                    <a:lstStyle/>
                    <a:p>
                      <a:pPr marL="0" algn="just" defTabSz="914400" rtl="0" eaLnBrk="1" latinLnBrk="0" hangingPunct="1"/>
                      <a:r>
                        <a:rPr lang="en-US" sz="2200" kern="1200" dirty="0" smtClean="0">
                          <a:solidFill>
                            <a:schemeClr val="tx2">
                              <a:lumMod val="50000"/>
                            </a:schemeClr>
                          </a:solidFill>
                          <a:effectLst/>
                          <a:latin typeface="+mn-lt"/>
                          <a:ea typeface="+mn-ea"/>
                          <a:cs typeface="+mn-cs"/>
                        </a:rPr>
                        <a:t>Relieves tuberculosis, sprains, deep bruising, bone fractures,  hypertension, stomach ache, diabetes, loss of appetite, urinary tract ailments,  hernias etc.</a:t>
                      </a:r>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14282" y="214290"/>
          <a:ext cx="8643998" cy="6520750"/>
        </p:xfrm>
        <a:graphic>
          <a:graphicData uri="http://schemas.openxmlformats.org/drawingml/2006/table">
            <a:tbl>
              <a:tblPr firstRow="1" bandRow="1">
                <a:tableStyleId>{5C22544A-7EE6-4342-B048-85BDC9FD1C3A}</a:tableStyleId>
              </a:tblPr>
              <a:tblGrid>
                <a:gridCol w="1815966"/>
                <a:gridCol w="6828032"/>
              </a:tblGrid>
              <a:tr h="1171345">
                <a:tc>
                  <a:txBody>
                    <a:bodyPr/>
                    <a:lstStyle/>
                    <a:p>
                      <a:pPr marL="0" marR="0" algn="ctr">
                        <a:lnSpc>
                          <a:spcPct val="115000"/>
                        </a:lnSpc>
                        <a:spcBef>
                          <a:spcPts val="0"/>
                        </a:spcBef>
                        <a:spcAft>
                          <a:spcPts val="1000"/>
                        </a:spcAft>
                      </a:pPr>
                      <a:r>
                        <a:rPr lang="en-US" sz="2800" kern="1200" dirty="0">
                          <a:effectLst/>
                        </a:rPr>
                        <a:t>Plant Part Used</a:t>
                      </a:r>
                      <a:endParaRPr lang="en-US" sz="2800" b="0" kern="1200" dirty="0">
                        <a:solidFill>
                          <a:schemeClr val="bg1"/>
                        </a:solidFill>
                        <a:effectLst/>
                        <a:latin typeface="Bernard MT Condensed" pitchFamily="18" charset="0"/>
                        <a:ea typeface="+mj-ea"/>
                        <a:cs typeface="Times New Roman" pitchFamily="18" charset="0"/>
                      </a:endParaRPr>
                    </a:p>
                  </a:txBody>
                  <a:tcPr marL="33655" marR="33655" marT="33655" marB="33655" anchor="ctr"/>
                </a:tc>
                <a:tc>
                  <a:txBody>
                    <a:bodyPr/>
                    <a:lstStyle/>
                    <a:p>
                      <a:pPr marL="0" marR="0" algn="ctr">
                        <a:lnSpc>
                          <a:spcPct val="115000"/>
                        </a:lnSpc>
                        <a:spcBef>
                          <a:spcPts val="0"/>
                        </a:spcBef>
                        <a:spcAft>
                          <a:spcPts val="1000"/>
                        </a:spcAft>
                      </a:pPr>
                      <a:r>
                        <a:rPr lang="en-US" sz="2800" kern="1200" dirty="0">
                          <a:effectLst/>
                        </a:rPr>
                        <a:t>Traditional Medicinal Uses</a:t>
                      </a:r>
                      <a:endParaRPr lang="en-US" sz="2800" b="0" kern="1200" dirty="0">
                        <a:solidFill>
                          <a:schemeClr val="bg1"/>
                        </a:solidFill>
                        <a:effectLst/>
                        <a:latin typeface="Bernard MT Condensed" pitchFamily="18" charset="0"/>
                        <a:ea typeface="+mj-ea"/>
                        <a:cs typeface="Times New Roman" pitchFamily="18" charset="0"/>
                      </a:endParaRPr>
                    </a:p>
                  </a:txBody>
                  <a:tcPr marL="33655" marR="33655" marT="33655" marB="33655" anchor="ctr"/>
                </a:tc>
              </a:tr>
              <a:tr h="1051615">
                <a:tc>
                  <a:txBody>
                    <a:bodyPr/>
                    <a:lstStyle/>
                    <a:p>
                      <a:pPr algn="ctr"/>
                      <a:r>
                        <a:rPr lang="en-US" sz="2200" kern="1200" dirty="0" smtClean="0">
                          <a:solidFill>
                            <a:schemeClr val="tx2">
                              <a:lumMod val="50000"/>
                            </a:schemeClr>
                          </a:solidFill>
                          <a:effectLst/>
                          <a:latin typeface="+mn-lt"/>
                          <a:ea typeface="+mn-ea"/>
                          <a:cs typeface="+mn-cs"/>
                        </a:rPr>
                        <a:t>Fruit</a:t>
                      </a:r>
                      <a:endParaRPr lang="en-US" sz="2200" kern="1200" dirty="0">
                        <a:solidFill>
                          <a:schemeClr val="tx2">
                            <a:lumMod val="50000"/>
                          </a:schemeClr>
                        </a:solidFill>
                        <a:effectLst/>
                        <a:latin typeface="+mn-lt"/>
                        <a:ea typeface="+mn-ea"/>
                        <a:cs typeface="+mn-cs"/>
                      </a:endParaRPr>
                    </a:p>
                  </a:txBody>
                  <a:tcPr anchor="ctr"/>
                </a:tc>
                <a:tc>
                  <a:txBody>
                    <a:bodyPr/>
                    <a:lstStyle/>
                    <a:p>
                      <a:pPr marL="0" algn="just" defTabSz="914400" rtl="0" eaLnBrk="1" latinLnBrk="0" hangingPunct="1"/>
                      <a:r>
                        <a:rPr lang="en-US" sz="2200" kern="1200" dirty="0" smtClean="0">
                          <a:solidFill>
                            <a:schemeClr val="tx2">
                              <a:lumMod val="50000"/>
                            </a:schemeClr>
                          </a:solidFill>
                          <a:effectLst/>
                          <a:latin typeface="+mn-lt"/>
                          <a:ea typeface="+mn-ea"/>
                          <a:cs typeface="+mn-cs"/>
                        </a:rPr>
                        <a:t>Asthma, broken bones, sores or scabs, sore throat, cracking of toes and feet, cuts, wounds, mouth and gum infections, toothaches etc.</a:t>
                      </a:r>
                    </a:p>
                  </a:txBody>
                  <a:tcPr anchor="ctr"/>
                </a:tc>
              </a:tr>
              <a:tr h="1051615">
                <a:tc>
                  <a:txBody>
                    <a:bodyPr/>
                    <a:lstStyle/>
                    <a:p>
                      <a:pPr algn="ctr"/>
                      <a:r>
                        <a:rPr lang="en-US" sz="2200" kern="1200" dirty="0" smtClean="0">
                          <a:solidFill>
                            <a:schemeClr val="tx2">
                              <a:lumMod val="50000"/>
                            </a:schemeClr>
                          </a:solidFill>
                          <a:effectLst/>
                          <a:latin typeface="+mn-lt"/>
                          <a:ea typeface="+mn-ea"/>
                          <a:cs typeface="+mn-cs"/>
                        </a:rPr>
                        <a:t>Fruit juice</a:t>
                      </a:r>
                      <a:endParaRPr lang="en-US" sz="2200" kern="1200" dirty="0">
                        <a:solidFill>
                          <a:schemeClr val="tx2">
                            <a:lumMod val="50000"/>
                          </a:schemeClr>
                        </a:solidFill>
                        <a:effectLst/>
                        <a:latin typeface="+mn-lt"/>
                        <a:ea typeface="+mn-ea"/>
                        <a:cs typeface="+mn-cs"/>
                      </a:endParaRPr>
                    </a:p>
                  </a:txBody>
                  <a:tcPr anchor="ctr"/>
                </a:tc>
                <a:tc>
                  <a:txBody>
                    <a:bodyPr/>
                    <a:lstStyle/>
                    <a:p>
                      <a:pPr marL="0" algn="just" defTabSz="914400" rtl="0" eaLnBrk="1" latinLnBrk="0" hangingPunct="1"/>
                      <a:r>
                        <a:rPr lang="en-US" sz="2200" kern="1200" dirty="0" smtClean="0">
                          <a:solidFill>
                            <a:schemeClr val="tx2">
                              <a:lumMod val="50000"/>
                            </a:schemeClr>
                          </a:solidFill>
                          <a:effectLst/>
                          <a:latin typeface="+mn-lt"/>
                          <a:ea typeface="+mn-ea"/>
                          <a:cs typeface="+mn-cs"/>
                        </a:rPr>
                        <a:t>Regulate menstrual flow, urinary tract problems, arthritis</a:t>
                      </a:r>
                    </a:p>
                  </a:txBody>
                  <a:tcPr anchor="ctr"/>
                </a:tc>
              </a:tr>
              <a:tr h="1051615">
                <a:tc>
                  <a:txBody>
                    <a:bodyPr/>
                    <a:lstStyle/>
                    <a:p>
                      <a:pPr algn="ctr"/>
                      <a:r>
                        <a:rPr lang="en-US" sz="2200" kern="1200" dirty="0" smtClean="0">
                          <a:solidFill>
                            <a:schemeClr val="tx2">
                              <a:lumMod val="50000"/>
                            </a:schemeClr>
                          </a:solidFill>
                          <a:effectLst/>
                          <a:latin typeface="+mn-lt"/>
                          <a:ea typeface="+mn-ea"/>
                          <a:cs typeface="+mn-cs"/>
                        </a:rPr>
                        <a:t>Stem</a:t>
                      </a:r>
                      <a:endParaRPr lang="en-US" sz="2200" kern="1200" dirty="0">
                        <a:solidFill>
                          <a:schemeClr val="tx2">
                            <a:lumMod val="50000"/>
                          </a:schemeClr>
                        </a:solidFill>
                        <a:effectLst/>
                        <a:latin typeface="+mn-lt"/>
                        <a:ea typeface="+mn-ea"/>
                        <a:cs typeface="+mn-cs"/>
                      </a:endParaRPr>
                    </a:p>
                  </a:txBody>
                  <a:tcPr anchor="ctr"/>
                </a:tc>
                <a:tc>
                  <a:txBody>
                    <a:bodyPr/>
                    <a:lstStyle/>
                    <a:p>
                      <a:pPr marL="0" algn="just" defTabSz="914400" rtl="0" eaLnBrk="1" latinLnBrk="0" hangingPunct="1"/>
                      <a:r>
                        <a:rPr lang="en-US" sz="2200" kern="1200" dirty="0" smtClean="0">
                          <a:solidFill>
                            <a:schemeClr val="tx2">
                              <a:lumMod val="50000"/>
                            </a:schemeClr>
                          </a:solidFill>
                          <a:effectLst/>
                          <a:latin typeface="+mn-lt"/>
                          <a:ea typeface="+mn-ea"/>
                          <a:cs typeface="+mn-cs"/>
                        </a:rPr>
                        <a:t>Jaundice, hypertension</a:t>
                      </a:r>
                    </a:p>
                  </a:txBody>
                  <a:tcPr anchor="ctr"/>
                </a:tc>
              </a:tr>
              <a:tr h="1051615">
                <a:tc>
                  <a:txBody>
                    <a:bodyPr/>
                    <a:lstStyle/>
                    <a:p>
                      <a:pPr algn="ctr"/>
                      <a:r>
                        <a:rPr lang="en-US" sz="2200" kern="1200" dirty="0" smtClean="0">
                          <a:solidFill>
                            <a:schemeClr val="tx2">
                              <a:lumMod val="50000"/>
                            </a:schemeClr>
                          </a:solidFill>
                          <a:effectLst/>
                          <a:latin typeface="+mn-lt"/>
                          <a:ea typeface="+mn-ea"/>
                          <a:cs typeface="+mn-cs"/>
                        </a:rPr>
                        <a:t>Seed</a:t>
                      </a:r>
                      <a:endParaRPr lang="en-US" sz="2200" kern="1200" dirty="0">
                        <a:solidFill>
                          <a:schemeClr val="tx2">
                            <a:lumMod val="50000"/>
                          </a:schemeClr>
                        </a:solidFill>
                        <a:effectLst/>
                        <a:latin typeface="+mn-lt"/>
                        <a:ea typeface="+mn-ea"/>
                        <a:cs typeface="+mn-cs"/>
                      </a:endParaRPr>
                    </a:p>
                  </a:txBody>
                  <a:tcPr anchor="ctr"/>
                </a:tc>
                <a:tc>
                  <a:txBody>
                    <a:bodyPr/>
                    <a:lstStyle/>
                    <a:p>
                      <a:pPr marL="0" algn="just" defTabSz="914400" rtl="0" eaLnBrk="1" latinLnBrk="0" hangingPunct="1"/>
                      <a:r>
                        <a:rPr lang="en-US" sz="2200" kern="1200" dirty="0" smtClean="0">
                          <a:solidFill>
                            <a:schemeClr val="tx2">
                              <a:lumMod val="50000"/>
                            </a:schemeClr>
                          </a:solidFill>
                          <a:effectLst/>
                          <a:latin typeface="+mn-lt"/>
                          <a:ea typeface="+mn-ea"/>
                          <a:cs typeface="+mn-cs"/>
                        </a:rPr>
                        <a:t>Scalp insecticide, insect repellant</a:t>
                      </a:r>
                    </a:p>
                  </a:txBody>
                  <a:tcPr anchor="ctr"/>
                </a:tc>
              </a:tr>
              <a:tr h="1051615">
                <a:tc>
                  <a:txBody>
                    <a:bodyPr/>
                    <a:lstStyle/>
                    <a:p>
                      <a:pPr algn="ctr"/>
                      <a:r>
                        <a:rPr lang="en-US" sz="2200" kern="1200" dirty="0" smtClean="0">
                          <a:solidFill>
                            <a:schemeClr val="tx2">
                              <a:lumMod val="50000"/>
                            </a:schemeClr>
                          </a:solidFill>
                          <a:effectLst/>
                          <a:latin typeface="+mn-lt"/>
                          <a:ea typeface="+mn-ea"/>
                          <a:cs typeface="+mn-cs"/>
                        </a:rPr>
                        <a:t>Leaves, flowers, fruit, bark</a:t>
                      </a:r>
                      <a:endParaRPr lang="en-US" sz="2200" kern="1200" dirty="0">
                        <a:solidFill>
                          <a:schemeClr val="tx2">
                            <a:lumMod val="50000"/>
                          </a:schemeClr>
                        </a:solidFill>
                        <a:effectLst/>
                        <a:latin typeface="+mn-lt"/>
                        <a:ea typeface="+mn-ea"/>
                        <a:cs typeface="+mn-cs"/>
                      </a:endParaRPr>
                    </a:p>
                  </a:txBody>
                  <a:tcPr anchor="ctr"/>
                </a:tc>
                <a:tc>
                  <a:txBody>
                    <a:bodyPr/>
                    <a:lstStyle/>
                    <a:p>
                      <a:pPr marL="0" algn="just" defTabSz="914400" rtl="0" eaLnBrk="1" latinLnBrk="0" hangingPunct="1"/>
                      <a:r>
                        <a:rPr lang="en-US" sz="2200" kern="1200" dirty="0" smtClean="0">
                          <a:solidFill>
                            <a:schemeClr val="tx2">
                              <a:lumMod val="50000"/>
                            </a:schemeClr>
                          </a:solidFill>
                          <a:effectLst/>
                          <a:latin typeface="+mn-lt"/>
                          <a:ea typeface="+mn-ea"/>
                          <a:cs typeface="+mn-cs"/>
                        </a:rPr>
                        <a:t>Eye conditions, skin wounds, abscesses, gum and throat disease, respiratory ailments, constipation, fever, laxative</a:t>
                      </a:r>
                    </a:p>
                  </a:txBody>
                  <a:tcPr anchor="ct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428604"/>
            <a:ext cx="8429684" cy="1261884"/>
          </a:xfrm>
          <a:prstGeom prst="rect">
            <a:avLst/>
          </a:prstGeom>
        </p:spPr>
        <p:txBody>
          <a:bodyPr wrap="square">
            <a:spAutoFit/>
          </a:bodyPr>
          <a:lstStyle/>
          <a:p>
            <a:pPr algn="ctr"/>
            <a:r>
              <a:rPr lang="en-US" sz="3800" b="1" dirty="0" smtClean="0">
                <a:ln w="19050">
                  <a:solidFill>
                    <a:schemeClr val="tx2">
                      <a:tint val="1000"/>
                    </a:schemeClr>
                  </a:solidFill>
                  <a:prstDash val="solid"/>
                </a:ln>
                <a:solidFill>
                  <a:srgbClr val="5A702E"/>
                </a:solidFill>
                <a:effectLst>
                  <a:outerShdw blurRad="50000" dist="50800" dir="7500000" algn="tl">
                    <a:srgbClr val="000000">
                      <a:shade val="5000"/>
                      <a:alpha val="35000"/>
                    </a:srgbClr>
                  </a:outerShdw>
                </a:effectLst>
                <a:latin typeface="Bernard MT Condensed" pitchFamily="18" charset="0"/>
                <a:ea typeface="+mj-ea"/>
                <a:cs typeface="Times New Roman" pitchFamily="18" charset="0"/>
              </a:rPr>
              <a:t>Modern Uses of Noni Complementing the Traditional and Medicinal Uses</a:t>
            </a:r>
            <a:endParaRPr lang="en-US" sz="3800" b="1" dirty="0">
              <a:ln w="19050">
                <a:solidFill>
                  <a:schemeClr val="tx2">
                    <a:tint val="1000"/>
                  </a:schemeClr>
                </a:solidFill>
                <a:prstDash val="solid"/>
              </a:ln>
              <a:solidFill>
                <a:srgbClr val="5A702E"/>
              </a:solidFill>
              <a:effectLst>
                <a:outerShdw blurRad="50000" dist="50800" dir="7500000" algn="tl">
                  <a:srgbClr val="000000">
                    <a:shade val="5000"/>
                    <a:alpha val="35000"/>
                  </a:srgbClr>
                </a:outerShdw>
              </a:effectLst>
              <a:latin typeface="Bernard MT Condensed" pitchFamily="18" charset="0"/>
              <a:ea typeface="+mj-ea"/>
              <a:cs typeface="Times New Roman" pitchFamily="18" charset="0"/>
            </a:endParaRPr>
          </a:p>
        </p:txBody>
      </p:sp>
      <p:sp>
        <p:nvSpPr>
          <p:cNvPr id="3" name="Rectangle 2"/>
          <p:cNvSpPr/>
          <p:nvPr/>
        </p:nvSpPr>
        <p:spPr>
          <a:xfrm>
            <a:off x="142844" y="2143116"/>
            <a:ext cx="6643734" cy="440120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2800" b="1" dirty="0" smtClean="0">
                <a:solidFill>
                  <a:srgbClr val="5A702E"/>
                </a:solidFill>
              </a:rPr>
              <a:t>Addictions</a:t>
            </a:r>
            <a:r>
              <a:rPr lang="en-US" sz="2800" b="1" dirty="0">
                <a:solidFill>
                  <a:srgbClr val="5A702E"/>
                </a:solidFill>
              </a:rPr>
              <a:t>, allergies, arthritis, asthma, brain problems, burns, cancer, cardiovascular disease, chemical sensitivity, chronic fatigue, diabetes, digestive problems, endometriosis, fibromyalgia, gout, hypertension, immune deficiency, infection, inflammation, jet lag, multiple sclerosis, muscle and joint pain, polio, rheumatism, severed fingers, sinus, veterinary medicine.</a:t>
            </a:r>
          </a:p>
        </p:txBody>
      </p:sp>
      <p:pic>
        <p:nvPicPr>
          <p:cNvPr id="4" name="Picture 3" descr="noni.jpg"/>
          <p:cNvPicPr>
            <a:picLocks noChangeAspect="1"/>
          </p:cNvPicPr>
          <p:nvPr/>
        </p:nvPicPr>
        <p:blipFill>
          <a:blip r:embed="rId2" cstate="email">
            <a:lum bright="20000"/>
          </a:blip>
          <a:stretch>
            <a:fillRect/>
          </a:stretch>
        </p:blipFill>
        <p:spPr>
          <a:xfrm>
            <a:off x="7000892" y="2214554"/>
            <a:ext cx="1857388" cy="1857388"/>
          </a:xfrm>
          <a:prstGeom prst="rect">
            <a:avLst/>
          </a:prstGeom>
        </p:spPr>
      </p:pic>
      <p:pic>
        <p:nvPicPr>
          <p:cNvPr id="5" name="Picture 4" descr="fruit_noni.jpg"/>
          <p:cNvPicPr>
            <a:picLocks noChangeAspect="1"/>
          </p:cNvPicPr>
          <p:nvPr/>
        </p:nvPicPr>
        <p:blipFill>
          <a:blip r:embed="rId3" cstate="email"/>
          <a:stretch>
            <a:fillRect/>
          </a:stretch>
        </p:blipFill>
        <p:spPr>
          <a:xfrm>
            <a:off x="7000892" y="4386088"/>
            <a:ext cx="1798320" cy="1328928"/>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786" y="428604"/>
            <a:ext cx="7024680" cy="677108"/>
          </a:xfrm>
          <a:prstGeom prst="rect">
            <a:avLst/>
          </a:prstGeom>
        </p:spPr>
        <p:txBody>
          <a:bodyPr wrap="none">
            <a:spAutoFit/>
          </a:bodyPr>
          <a:lstStyle/>
          <a:p>
            <a:r>
              <a:rPr lang="en-US" sz="3800" dirty="0">
                <a:solidFill>
                  <a:schemeClr val="tx2">
                    <a:lumMod val="50000"/>
                  </a:schemeClr>
                </a:solidFill>
                <a:effectLst>
                  <a:outerShdw blurRad="38100" dist="38100" dir="2700000" algn="tl">
                    <a:schemeClr val="tx2">
                      <a:lumMod val="20000"/>
                      <a:lumOff val="80000"/>
                      <a:alpha val="99000"/>
                    </a:schemeClr>
                  </a:outerShdw>
                </a:effectLst>
                <a:latin typeface="Bernard MT Condensed" pitchFamily="18" charset="0"/>
                <a:ea typeface="+mj-ea"/>
                <a:cs typeface="Times New Roman" pitchFamily="18" charset="0"/>
              </a:rPr>
              <a:t>Recommended dosage for Keva Noni</a:t>
            </a:r>
          </a:p>
        </p:txBody>
      </p:sp>
      <p:sp>
        <p:nvSpPr>
          <p:cNvPr id="2252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aphicFrame>
        <p:nvGraphicFramePr>
          <p:cNvPr id="6" name="Table 5"/>
          <p:cNvGraphicFramePr>
            <a:graphicFrameLocks noGrp="1"/>
          </p:cNvGraphicFramePr>
          <p:nvPr/>
        </p:nvGraphicFramePr>
        <p:xfrm>
          <a:off x="285721" y="1428736"/>
          <a:ext cx="8572560" cy="4932980"/>
        </p:xfrm>
        <a:graphic>
          <a:graphicData uri="http://schemas.openxmlformats.org/drawingml/2006/table">
            <a:tbl>
              <a:tblPr firstRow="1" bandRow="1">
                <a:tableStyleId>{5C22544A-7EE6-4342-B048-85BDC9FD1C3A}</a:tableStyleId>
              </a:tblPr>
              <a:tblGrid>
                <a:gridCol w="1143007"/>
                <a:gridCol w="1785950"/>
                <a:gridCol w="1714512"/>
                <a:gridCol w="1857388"/>
                <a:gridCol w="2071703"/>
              </a:tblGrid>
              <a:tr h="702812">
                <a:tc gridSpan="5">
                  <a:txBody>
                    <a:bodyPr/>
                    <a:lstStyle/>
                    <a:p>
                      <a:pPr algn="ctr"/>
                      <a:r>
                        <a:rPr lang="en-US" sz="2800" b="1" kern="1200" dirty="0" smtClean="0">
                          <a:solidFill>
                            <a:schemeClr val="lt1"/>
                          </a:solidFill>
                          <a:effectLst/>
                          <a:latin typeface="+mn-lt"/>
                          <a:ea typeface="+mn-ea"/>
                          <a:cs typeface="+mn-cs"/>
                        </a:rPr>
                        <a:t>Age wise Daily Dosage for Keva Noni </a:t>
                      </a:r>
                      <a:endParaRPr lang="en-US" sz="2800" b="1" kern="1200" dirty="0">
                        <a:solidFill>
                          <a:schemeClr val="lt1"/>
                        </a:solidFill>
                        <a:effectLst/>
                        <a:latin typeface="+mn-lt"/>
                        <a:ea typeface="+mn-ea"/>
                        <a:cs typeface="+mn-cs"/>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1327534">
                <a:tc>
                  <a:txBody>
                    <a:bodyPr/>
                    <a:lstStyle/>
                    <a:p>
                      <a:pPr marL="0" marR="0" algn="ctr">
                        <a:lnSpc>
                          <a:spcPct val="115000"/>
                        </a:lnSpc>
                        <a:spcBef>
                          <a:spcPts val="0"/>
                        </a:spcBef>
                        <a:spcAft>
                          <a:spcPts val="1000"/>
                        </a:spcAft>
                      </a:pPr>
                      <a:r>
                        <a:rPr lang="en-US" sz="1900" b="1" kern="1200" dirty="0" smtClean="0">
                          <a:solidFill>
                            <a:schemeClr val="tx2">
                              <a:lumMod val="75000"/>
                            </a:schemeClr>
                          </a:solidFill>
                          <a:effectLst>
                            <a:outerShdw blurRad="38100" dist="38100" dir="2700000" algn="tl">
                              <a:srgbClr val="000000">
                                <a:alpha val="43137"/>
                              </a:srgbClr>
                            </a:outerShdw>
                          </a:effectLst>
                          <a:latin typeface="Book Antiqua" pitchFamily="18" charset="0"/>
                          <a:ea typeface="+mn-ea"/>
                          <a:cs typeface="+mn-cs"/>
                        </a:rPr>
                        <a:t>Age:</a:t>
                      </a:r>
                    </a:p>
                  </a:txBody>
                  <a:tcPr marL="60325" marR="60325" marT="60325" marB="60325" anchor="ctr"/>
                </a:tc>
                <a:tc>
                  <a:txBody>
                    <a:bodyPr/>
                    <a:lstStyle/>
                    <a:p>
                      <a:pPr marL="0" marR="0" algn="ctr">
                        <a:lnSpc>
                          <a:spcPct val="115000"/>
                        </a:lnSpc>
                        <a:spcBef>
                          <a:spcPts val="0"/>
                        </a:spcBef>
                        <a:spcAft>
                          <a:spcPts val="1000"/>
                        </a:spcAft>
                      </a:pPr>
                      <a:r>
                        <a:rPr lang="en-US" sz="1900" b="1" kern="1200" dirty="0" smtClean="0">
                          <a:solidFill>
                            <a:schemeClr val="tx2">
                              <a:lumMod val="75000"/>
                            </a:schemeClr>
                          </a:solidFill>
                          <a:effectLst>
                            <a:outerShdw blurRad="38100" dist="38100" dir="2700000" algn="tl">
                              <a:srgbClr val="000000">
                                <a:alpha val="43137"/>
                              </a:srgbClr>
                            </a:outerShdw>
                          </a:effectLst>
                          <a:latin typeface="Book Antiqua" pitchFamily="18" charset="0"/>
                          <a:ea typeface="+mn-ea"/>
                          <a:cs typeface="+mn-cs"/>
                        </a:rPr>
                        <a:t>Days 1 to 3</a:t>
                      </a:r>
                    </a:p>
                  </a:txBody>
                  <a:tcPr marL="60325" marR="60325" marT="60325" marB="60325" anchor="ctr"/>
                </a:tc>
                <a:tc>
                  <a:txBody>
                    <a:bodyPr/>
                    <a:lstStyle/>
                    <a:p>
                      <a:pPr marL="0" marR="0" algn="ctr">
                        <a:lnSpc>
                          <a:spcPct val="115000"/>
                        </a:lnSpc>
                        <a:spcBef>
                          <a:spcPts val="0"/>
                        </a:spcBef>
                        <a:spcAft>
                          <a:spcPts val="1000"/>
                        </a:spcAft>
                      </a:pPr>
                      <a:r>
                        <a:rPr lang="en-US" sz="1900" b="1" kern="1200" dirty="0" smtClean="0">
                          <a:solidFill>
                            <a:schemeClr val="tx2">
                              <a:lumMod val="75000"/>
                            </a:schemeClr>
                          </a:solidFill>
                          <a:effectLst>
                            <a:outerShdw blurRad="38100" dist="38100" dir="2700000" algn="tl">
                              <a:srgbClr val="000000">
                                <a:alpha val="43137"/>
                              </a:srgbClr>
                            </a:outerShdw>
                          </a:effectLst>
                          <a:latin typeface="Book Antiqua" pitchFamily="18" charset="0"/>
                          <a:ea typeface="+mn-ea"/>
                          <a:cs typeface="+mn-cs"/>
                        </a:rPr>
                        <a:t>Days 4 to 6</a:t>
                      </a:r>
                    </a:p>
                  </a:txBody>
                  <a:tcPr marL="60325" marR="60325" marT="60325" marB="60325" anchor="ctr"/>
                </a:tc>
                <a:tc>
                  <a:txBody>
                    <a:bodyPr/>
                    <a:lstStyle/>
                    <a:p>
                      <a:pPr marL="0" marR="0" algn="ctr">
                        <a:lnSpc>
                          <a:spcPct val="115000"/>
                        </a:lnSpc>
                        <a:spcBef>
                          <a:spcPts val="0"/>
                        </a:spcBef>
                        <a:spcAft>
                          <a:spcPts val="1000"/>
                        </a:spcAft>
                      </a:pPr>
                      <a:r>
                        <a:rPr lang="en-US" sz="1900" b="1" kern="1200" dirty="0" smtClean="0">
                          <a:solidFill>
                            <a:schemeClr val="tx2">
                              <a:lumMod val="75000"/>
                            </a:schemeClr>
                          </a:solidFill>
                          <a:effectLst>
                            <a:outerShdw blurRad="38100" dist="38100" dir="2700000" algn="tl">
                              <a:srgbClr val="000000">
                                <a:alpha val="43137"/>
                              </a:srgbClr>
                            </a:outerShdw>
                          </a:effectLst>
                          <a:latin typeface="Book Antiqua" pitchFamily="18" charset="0"/>
                          <a:ea typeface="+mn-ea"/>
                          <a:cs typeface="+mn-cs"/>
                        </a:rPr>
                        <a:t>7th day onwards</a:t>
                      </a:r>
                    </a:p>
                  </a:txBody>
                  <a:tcPr marL="60325" marR="60325" marT="60325" marB="60325" anchor="ctr"/>
                </a:tc>
                <a:tc>
                  <a:txBody>
                    <a:bodyPr/>
                    <a:lstStyle/>
                    <a:p>
                      <a:pPr marL="0" marR="0" algn="ctr">
                        <a:lnSpc>
                          <a:spcPct val="115000"/>
                        </a:lnSpc>
                        <a:spcBef>
                          <a:spcPts val="0"/>
                        </a:spcBef>
                        <a:spcAft>
                          <a:spcPts val="1000"/>
                        </a:spcAft>
                      </a:pPr>
                      <a:r>
                        <a:rPr lang="en-US" sz="1900" b="1" kern="1200" dirty="0" smtClean="0">
                          <a:solidFill>
                            <a:schemeClr val="tx2">
                              <a:lumMod val="75000"/>
                            </a:schemeClr>
                          </a:solidFill>
                          <a:effectLst>
                            <a:outerShdw blurRad="38100" dist="38100" dir="2700000" algn="tl">
                              <a:srgbClr val="000000">
                                <a:alpha val="43137"/>
                              </a:srgbClr>
                            </a:outerShdw>
                          </a:effectLst>
                          <a:latin typeface="Book Antiqua" pitchFamily="18" charset="0"/>
                          <a:ea typeface="+mn-ea"/>
                          <a:cs typeface="+mn-cs"/>
                        </a:rPr>
                        <a:t>Month 7 onwards (Maintenance Dose)</a:t>
                      </a:r>
                    </a:p>
                  </a:txBody>
                  <a:tcPr marL="60325" marR="60325" marT="60325" marB="60325" anchor="ctr"/>
                </a:tc>
              </a:tr>
              <a:tr h="827174">
                <a:tc>
                  <a:txBody>
                    <a:bodyPr/>
                    <a:lstStyle/>
                    <a:p>
                      <a:pPr marL="0" marR="0" algn="ctr">
                        <a:lnSpc>
                          <a:spcPct val="115000"/>
                        </a:lnSpc>
                        <a:spcBef>
                          <a:spcPts val="0"/>
                        </a:spcBef>
                        <a:spcAft>
                          <a:spcPts val="1000"/>
                        </a:spcAft>
                      </a:pPr>
                      <a:r>
                        <a:rPr lang="en-US" sz="1900" b="1" kern="1200" dirty="0" smtClean="0">
                          <a:solidFill>
                            <a:schemeClr val="tx2">
                              <a:lumMod val="75000"/>
                            </a:schemeClr>
                          </a:solidFill>
                          <a:effectLst/>
                          <a:latin typeface="Book Antiqua" pitchFamily="18" charset="0"/>
                          <a:ea typeface="+mn-ea"/>
                          <a:cs typeface="+mn-cs"/>
                        </a:rPr>
                        <a:t>2-8 yrs</a:t>
                      </a:r>
                    </a:p>
                  </a:txBody>
                  <a:tcPr marL="60325" marR="60325" marT="60325" marB="60325" anchor="ctr"/>
                </a:tc>
                <a:tc>
                  <a:txBody>
                    <a:bodyPr/>
                    <a:lstStyle/>
                    <a:p>
                      <a:pPr marL="0" marR="0" algn="ctr">
                        <a:lnSpc>
                          <a:spcPct val="115000"/>
                        </a:lnSpc>
                        <a:spcBef>
                          <a:spcPts val="0"/>
                        </a:spcBef>
                        <a:spcAft>
                          <a:spcPts val="1000"/>
                        </a:spcAft>
                      </a:pPr>
                      <a:r>
                        <a:rPr lang="en-US" sz="1900" b="1" kern="1200" dirty="0" smtClean="0">
                          <a:solidFill>
                            <a:schemeClr val="tx2">
                              <a:lumMod val="75000"/>
                            </a:schemeClr>
                          </a:solidFill>
                          <a:effectLst/>
                          <a:latin typeface="Book Antiqua" pitchFamily="18" charset="0"/>
                          <a:ea typeface="+mn-ea"/>
                          <a:cs typeface="+mn-cs"/>
                        </a:rPr>
                        <a:t>2.5ml/day</a:t>
                      </a:r>
                    </a:p>
                  </a:txBody>
                  <a:tcPr marL="60325" marR="60325" marT="60325" marB="60325" anchor="ctr"/>
                </a:tc>
                <a:tc>
                  <a:txBody>
                    <a:bodyPr/>
                    <a:lstStyle/>
                    <a:p>
                      <a:pPr marL="0" marR="0" algn="ctr">
                        <a:lnSpc>
                          <a:spcPct val="115000"/>
                        </a:lnSpc>
                        <a:spcBef>
                          <a:spcPts val="0"/>
                        </a:spcBef>
                        <a:spcAft>
                          <a:spcPts val="1000"/>
                        </a:spcAft>
                      </a:pPr>
                      <a:r>
                        <a:rPr lang="en-US" sz="1900" b="1" kern="1200" dirty="0" smtClean="0">
                          <a:solidFill>
                            <a:schemeClr val="tx2">
                              <a:lumMod val="75000"/>
                            </a:schemeClr>
                          </a:solidFill>
                          <a:effectLst/>
                          <a:latin typeface="Book Antiqua" pitchFamily="18" charset="0"/>
                          <a:ea typeface="+mn-ea"/>
                          <a:cs typeface="+mn-cs"/>
                        </a:rPr>
                        <a:t>5ml/day</a:t>
                      </a:r>
                    </a:p>
                  </a:txBody>
                  <a:tcPr marL="60325" marR="60325" marT="60325" marB="60325" anchor="ctr"/>
                </a:tc>
                <a:tc>
                  <a:txBody>
                    <a:bodyPr/>
                    <a:lstStyle/>
                    <a:p>
                      <a:pPr marL="0" marR="0" algn="ctr">
                        <a:lnSpc>
                          <a:spcPct val="115000"/>
                        </a:lnSpc>
                        <a:spcBef>
                          <a:spcPts val="0"/>
                        </a:spcBef>
                        <a:spcAft>
                          <a:spcPts val="1000"/>
                        </a:spcAft>
                      </a:pPr>
                      <a:r>
                        <a:rPr lang="en-US" sz="1900" b="1" kern="1200" dirty="0" smtClean="0">
                          <a:solidFill>
                            <a:schemeClr val="tx2">
                              <a:lumMod val="75000"/>
                            </a:schemeClr>
                          </a:solidFill>
                          <a:effectLst/>
                          <a:latin typeface="Book Antiqua" pitchFamily="18" charset="0"/>
                          <a:ea typeface="+mn-ea"/>
                          <a:cs typeface="+mn-cs"/>
                        </a:rPr>
                        <a:t>7.5ml/day</a:t>
                      </a:r>
                    </a:p>
                  </a:txBody>
                  <a:tcPr marL="60325" marR="60325" marT="60325" marB="60325" anchor="ctr"/>
                </a:tc>
                <a:tc>
                  <a:txBody>
                    <a:bodyPr/>
                    <a:lstStyle/>
                    <a:p>
                      <a:pPr marL="0" marR="0" algn="ctr">
                        <a:lnSpc>
                          <a:spcPct val="115000"/>
                        </a:lnSpc>
                        <a:spcBef>
                          <a:spcPts val="0"/>
                        </a:spcBef>
                        <a:spcAft>
                          <a:spcPts val="1000"/>
                        </a:spcAft>
                      </a:pPr>
                      <a:r>
                        <a:rPr lang="en-US" sz="1900" b="1" kern="1200" dirty="0" smtClean="0">
                          <a:solidFill>
                            <a:schemeClr val="tx2">
                              <a:lumMod val="75000"/>
                            </a:schemeClr>
                          </a:solidFill>
                          <a:effectLst/>
                          <a:latin typeface="Book Antiqua" pitchFamily="18" charset="0"/>
                          <a:ea typeface="+mn-ea"/>
                          <a:cs typeface="+mn-cs"/>
                        </a:rPr>
                        <a:t>5ml/day</a:t>
                      </a:r>
                    </a:p>
                  </a:txBody>
                  <a:tcPr marL="60325" marR="60325" marT="60325" marB="60325" anchor="ctr"/>
                </a:tc>
              </a:tr>
              <a:tr h="1037730">
                <a:tc>
                  <a:txBody>
                    <a:bodyPr/>
                    <a:lstStyle/>
                    <a:p>
                      <a:pPr marL="0" marR="0" algn="ctr">
                        <a:lnSpc>
                          <a:spcPct val="115000"/>
                        </a:lnSpc>
                        <a:spcBef>
                          <a:spcPts val="0"/>
                        </a:spcBef>
                        <a:spcAft>
                          <a:spcPts val="1000"/>
                        </a:spcAft>
                      </a:pPr>
                      <a:r>
                        <a:rPr lang="en-US" sz="1900" b="1" kern="1200" dirty="0" smtClean="0">
                          <a:solidFill>
                            <a:schemeClr val="tx2">
                              <a:lumMod val="75000"/>
                            </a:schemeClr>
                          </a:solidFill>
                          <a:effectLst/>
                          <a:latin typeface="Book Antiqua" pitchFamily="18" charset="0"/>
                          <a:ea typeface="+mn-ea"/>
                          <a:cs typeface="+mn-cs"/>
                        </a:rPr>
                        <a:t>9-18 yrs</a:t>
                      </a:r>
                    </a:p>
                  </a:txBody>
                  <a:tcPr marL="60325" marR="60325" marT="60325" marB="60325" anchor="ctr"/>
                </a:tc>
                <a:tc>
                  <a:txBody>
                    <a:bodyPr/>
                    <a:lstStyle/>
                    <a:p>
                      <a:pPr marL="0" marR="0" algn="ctr">
                        <a:lnSpc>
                          <a:spcPct val="115000"/>
                        </a:lnSpc>
                        <a:spcBef>
                          <a:spcPts val="0"/>
                        </a:spcBef>
                        <a:spcAft>
                          <a:spcPts val="1000"/>
                        </a:spcAft>
                      </a:pPr>
                      <a:r>
                        <a:rPr lang="en-US" sz="1900" b="1" kern="1200" dirty="0" smtClean="0">
                          <a:solidFill>
                            <a:schemeClr val="tx2">
                              <a:lumMod val="75000"/>
                            </a:schemeClr>
                          </a:solidFill>
                          <a:effectLst/>
                          <a:latin typeface="Book Antiqua" pitchFamily="18" charset="0"/>
                          <a:ea typeface="+mn-ea"/>
                          <a:cs typeface="+mn-cs"/>
                        </a:rPr>
                        <a:t>2.5ml morning</a:t>
                      </a:r>
                      <a:br>
                        <a:rPr lang="en-US" sz="1900" b="1" kern="1200" dirty="0" smtClean="0">
                          <a:solidFill>
                            <a:schemeClr val="tx2">
                              <a:lumMod val="75000"/>
                            </a:schemeClr>
                          </a:solidFill>
                          <a:effectLst/>
                          <a:latin typeface="Book Antiqua" pitchFamily="18" charset="0"/>
                          <a:ea typeface="+mn-ea"/>
                          <a:cs typeface="+mn-cs"/>
                        </a:rPr>
                      </a:br>
                      <a:r>
                        <a:rPr lang="en-US" sz="1900" b="1" kern="1200" dirty="0" smtClean="0">
                          <a:solidFill>
                            <a:schemeClr val="tx2">
                              <a:lumMod val="75000"/>
                            </a:schemeClr>
                          </a:solidFill>
                          <a:effectLst/>
                          <a:latin typeface="Book Antiqua" pitchFamily="18" charset="0"/>
                          <a:ea typeface="+mn-ea"/>
                          <a:cs typeface="+mn-cs"/>
                        </a:rPr>
                        <a:t>2.5ml evening</a:t>
                      </a:r>
                    </a:p>
                  </a:txBody>
                  <a:tcPr marL="60325" marR="60325" marT="60325" marB="60325" anchor="ctr"/>
                </a:tc>
                <a:tc>
                  <a:txBody>
                    <a:bodyPr/>
                    <a:lstStyle/>
                    <a:p>
                      <a:pPr marL="0" marR="0" algn="ctr">
                        <a:lnSpc>
                          <a:spcPct val="115000"/>
                        </a:lnSpc>
                        <a:spcBef>
                          <a:spcPts val="0"/>
                        </a:spcBef>
                        <a:spcAft>
                          <a:spcPts val="1000"/>
                        </a:spcAft>
                      </a:pPr>
                      <a:r>
                        <a:rPr lang="en-US" sz="1900" b="1" kern="1200" dirty="0" smtClean="0">
                          <a:solidFill>
                            <a:schemeClr val="tx2">
                              <a:lumMod val="75000"/>
                            </a:schemeClr>
                          </a:solidFill>
                          <a:effectLst/>
                          <a:latin typeface="Book Antiqua" pitchFamily="18" charset="0"/>
                          <a:ea typeface="+mn-ea"/>
                          <a:cs typeface="+mn-cs"/>
                        </a:rPr>
                        <a:t>5ml morning</a:t>
                      </a:r>
                      <a:br>
                        <a:rPr lang="en-US" sz="1900" b="1" kern="1200" dirty="0" smtClean="0">
                          <a:solidFill>
                            <a:schemeClr val="tx2">
                              <a:lumMod val="75000"/>
                            </a:schemeClr>
                          </a:solidFill>
                          <a:effectLst/>
                          <a:latin typeface="Book Antiqua" pitchFamily="18" charset="0"/>
                          <a:ea typeface="+mn-ea"/>
                          <a:cs typeface="+mn-cs"/>
                        </a:rPr>
                      </a:br>
                      <a:r>
                        <a:rPr lang="en-US" sz="1900" b="1" kern="1200" dirty="0" smtClean="0">
                          <a:solidFill>
                            <a:schemeClr val="tx2">
                              <a:lumMod val="75000"/>
                            </a:schemeClr>
                          </a:solidFill>
                          <a:effectLst/>
                          <a:latin typeface="Book Antiqua" pitchFamily="18" charset="0"/>
                          <a:ea typeface="+mn-ea"/>
                          <a:cs typeface="+mn-cs"/>
                        </a:rPr>
                        <a:t>5ml evening</a:t>
                      </a:r>
                    </a:p>
                  </a:txBody>
                  <a:tcPr marL="60325" marR="60325" marT="60325" marB="60325" anchor="ctr"/>
                </a:tc>
                <a:tc>
                  <a:txBody>
                    <a:bodyPr/>
                    <a:lstStyle/>
                    <a:p>
                      <a:pPr marL="0" marR="0" algn="ctr">
                        <a:lnSpc>
                          <a:spcPct val="115000"/>
                        </a:lnSpc>
                        <a:spcBef>
                          <a:spcPts val="0"/>
                        </a:spcBef>
                        <a:spcAft>
                          <a:spcPts val="1000"/>
                        </a:spcAft>
                      </a:pPr>
                      <a:r>
                        <a:rPr lang="en-US" sz="1900" b="1" kern="1200" dirty="0" smtClean="0">
                          <a:solidFill>
                            <a:schemeClr val="tx2">
                              <a:lumMod val="75000"/>
                            </a:schemeClr>
                          </a:solidFill>
                          <a:effectLst/>
                          <a:latin typeface="Book Antiqua" pitchFamily="18" charset="0"/>
                          <a:ea typeface="+mn-ea"/>
                          <a:cs typeface="+mn-cs"/>
                        </a:rPr>
                        <a:t>7.5ml morning</a:t>
                      </a:r>
                      <a:br>
                        <a:rPr lang="en-US" sz="1900" b="1" kern="1200" dirty="0" smtClean="0">
                          <a:solidFill>
                            <a:schemeClr val="tx2">
                              <a:lumMod val="75000"/>
                            </a:schemeClr>
                          </a:solidFill>
                          <a:effectLst/>
                          <a:latin typeface="Book Antiqua" pitchFamily="18" charset="0"/>
                          <a:ea typeface="+mn-ea"/>
                          <a:cs typeface="+mn-cs"/>
                        </a:rPr>
                      </a:br>
                      <a:r>
                        <a:rPr lang="en-US" sz="1900" b="1" kern="1200" dirty="0" smtClean="0">
                          <a:solidFill>
                            <a:schemeClr val="tx2">
                              <a:lumMod val="75000"/>
                            </a:schemeClr>
                          </a:solidFill>
                          <a:effectLst/>
                          <a:latin typeface="Book Antiqua" pitchFamily="18" charset="0"/>
                          <a:ea typeface="+mn-ea"/>
                          <a:cs typeface="+mn-cs"/>
                        </a:rPr>
                        <a:t>7.5ml evening</a:t>
                      </a:r>
                    </a:p>
                  </a:txBody>
                  <a:tcPr marL="60325" marR="60325" marT="60325" marB="60325" anchor="ctr"/>
                </a:tc>
                <a:tc>
                  <a:txBody>
                    <a:bodyPr/>
                    <a:lstStyle/>
                    <a:p>
                      <a:pPr marL="0" marR="0" algn="ctr">
                        <a:lnSpc>
                          <a:spcPct val="115000"/>
                        </a:lnSpc>
                        <a:spcBef>
                          <a:spcPts val="0"/>
                        </a:spcBef>
                        <a:spcAft>
                          <a:spcPts val="1000"/>
                        </a:spcAft>
                      </a:pPr>
                      <a:r>
                        <a:rPr lang="en-US" sz="1900" b="1" kern="1200" dirty="0" smtClean="0">
                          <a:solidFill>
                            <a:schemeClr val="tx2">
                              <a:lumMod val="75000"/>
                            </a:schemeClr>
                          </a:solidFill>
                          <a:effectLst/>
                          <a:latin typeface="Book Antiqua" pitchFamily="18" charset="0"/>
                          <a:ea typeface="+mn-ea"/>
                          <a:cs typeface="+mn-cs"/>
                        </a:rPr>
                        <a:t>5ml morning</a:t>
                      </a:r>
                      <a:br>
                        <a:rPr lang="en-US" sz="1900" b="1" kern="1200" dirty="0" smtClean="0">
                          <a:solidFill>
                            <a:schemeClr val="tx2">
                              <a:lumMod val="75000"/>
                            </a:schemeClr>
                          </a:solidFill>
                          <a:effectLst/>
                          <a:latin typeface="Book Antiqua" pitchFamily="18" charset="0"/>
                          <a:ea typeface="+mn-ea"/>
                          <a:cs typeface="+mn-cs"/>
                        </a:rPr>
                      </a:br>
                      <a:r>
                        <a:rPr lang="en-US" sz="1900" b="1" kern="1200" dirty="0" smtClean="0">
                          <a:solidFill>
                            <a:schemeClr val="tx2">
                              <a:lumMod val="75000"/>
                            </a:schemeClr>
                          </a:solidFill>
                          <a:effectLst/>
                          <a:latin typeface="Book Antiqua" pitchFamily="18" charset="0"/>
                          <a:ea typeface="+mn-ea"/>
                          <a:cs typeface="+mn-cs"/>
                        </a:rPr>
                        <a:t>5ml evening</a:t>
                      </a:r>
                    </a:p>
                  </a:txBody>
                  <a:tcPr marL="60325" marR="60325" marT="60325" marB="60325" anchor="ctr"/>
                </a:tc>
              </a:tr>
              <a:tr h="1037730">
                <a:tc>
                  <a:txBody>
                    <a:bodyPr/>
                    <a:lstStyle/>
                    <a:p>
                      <a:pPr marL="0" marR="0" algn="ctr">
                        <a:lnSpc>
                          <a:spcPct val="115000"/>
                        </a:lnSpc>
                        <a:spcBef>
                          <a:spcPts val="0"/>
                        </a:spcBef>
                        <a:spcAft>
                          <a:spcPts val="1000"/>
                        </a:spcAft>
                      </a:pPr>
                      <a:r>
                        <a:rPr lang="en-US" sz="1900" b="1" kern="1200" dirty="0" smtClean="0">
                          <a:solidFill>
                            <a:schemeClr val="tx2">
                              <a:lumMod val="75000"/>
                            </a:schemeClr>
                          </a:solidFill>
                          <a:effectLst/>
                          <a:latin typeface="Book Antiqua" pitchFamily="18" charset="0"/>
                          <a:ea typeface="+mn-ea"/>
                          <a:cs typeface="+mn-cs"/>
                        </a:rPr>
                        <a:t>18 yrs &amp; above</a:t>
                      </a:r>
                    </a:p>
                  </a:txBody>
                  <a:tcPr marL="60325" marR="60325" marT="60325" marB="60325" anchor="ctr"/>
                </a:tc>
                <a:tc>
                  <a:txBody>
                    <a:bodyPr/>
                    <a:lstStyle/>
                    <a:p>
                      <a:pPr marL="0" marR="0" algn="ctr">
                        <a:lnSpc>
                          <a:spcPct val="115000"/>
                        </a:lnSpc>
                        <a:spcBef>
                          <a:spcPts val="0"/>
                        </a:spcBef>
                        <a:spcAft>
                          <a:spcPts val="1000"/>
                        </a:spcAft>
                      </a:pPr>
                      <a:r>
                        <a:rPr lang="en-US" sz="1900" b="1" kern="1200" dirty="0" smtClean="0">
                          <a:solidFill>
                            <a:schemeClr val="tx2">
                              <a:lumMod val="75000"/>
                            </a:schemeClr>
                          </a:solidFill>
                          <a:effectLst/>
                          <a:latin typeface="Book Antiqua" pitchFamily="18" charset="0"/>
                          <a:ea typeface="+mn-ea"/>
                          <a:cs typeface="+mn-cs"/>
                        </a:rPr>
                        <a:t>5ml morning</a:t>
                      </a:r>
                      <a:br>
                        <a:rPr lang="en-US" sz="1900" b="1" kern="1200" dirty="0" smtClean="0">
                          <a:solidFill>
                            <a:schemeClr val="tx2">
                              <a:lumMod val="75000"/>
                            </a:schemeClr>
                          </a:solidFill>
                          <a:effectLst/>
                          <a:latin typeface="Book Antiqua" pitchFamily="18" charset="0"/>
                          <a:ea typeface="+mn-ea"/>
                          <a:cs typeface="+mn-cs"/>
                        </a:rPr>
                      </a:br>
                      <a:r>
                        <a:rPr lang="en-US" sz="1900" b="1" kern="1200" dirty="0" smtClean="0">
                          <a:solidFill>
                            <a:schemeClr val="tx2">
                              <a:lumMod val="75000"/>
                            </a:schemeClr>
                          </a:solidFill>
                          <a:effectLst/>
                          <a:latin typeface="Book Antiqua" pitchFamily="18" charset="0"/>
                          <a:ea typeface="+mn-ea"/>
                          <a:cs typeface="+mn-cs"/>
                        </a:rPr>
                        <a:t>5ml evening</a:t>
                      </a:r>
                    </a:p>
                  </a:txBody>
                  <a:tcPr marL="60325" marR="60325" marT="60325" marB="60325" anchor="ctr"/>
                </a:tc>
                <a:tc>
                  <a:txBody>
                    <a:bodyPr/>
                    <a:lstStyle/>
                    <a:p>
                      <a:pPr marL="0" marR="0" algn="ctr">
                        <a:lnSpc>
                          <a:spcPct val="115000"/>
                        </a:lnSpc>
                        <a:spcBef>
                          <a:spcPts val="0"/>
                        </a:spcBef>
                        <a:spcAft>
                          <a:spcPts val="1000"/>
                        </a:spcAft>
                      </a:pPr>
                      <a:r>
                        <a:rPr lang="en-US" sz="1900" b="1" kern="1200" dirty="0" smtClean="0">
                          <a:solidFill>
                            <a:schemeClr val="tx2">
                              <a:lumMod val="75000"/>
                            </a:schemeClr>
                          </a:solidFill>
                          <a:effectLst/>
                          <a:latin typeface="Book Antiqua" pitchFamily="18" charset="0"/>
                          <a:ea typeface="+mn-ea"/>
                          <a:cs typeface="+mn-cs"/>
                        </a:rPr>
                        <a:t>10ml morning</a:t>
                      </a:r>
                      <a:br>
                        <a:rPr lang="en-US" sz="1900" b="1" kern="1200" dirty="0" smtClean="0">
                          <a:solidFill>
                            <a:schemeClr val="tx2">
                              <a:lumMod val="75000"/>
                            </a:schemeClr>
                          </a:solidFill>
                          <a:effectLst/>
                          <a:latin typeface="Book Antiqua" pitchFamily="18" charset="0"/>
                          <a:ea typeface="+mn-ea"/>
                          <a:cs typeface="+mn-cs"/>
                        </a:rPr>
                      </a:br>
                      <a:r>
                        <a:rPr lang="en-US" sz="1900" b="1" kern="1200" dirty="0" smtClean="0">
                          <a:solidFill>
                            <a:schemeClr val="tx2">
                              <a:lumMod val="75000"/>
                            </a:schemeClr>
                          </a:solidFill>
                          <a:effectLst/>
                          <a:latin typeface="Book Antiqua" pitchFamily="18" charset="0"/>
                          <a:ea typeface="+mn-ea"/>
                          <a:cs typeface="+mn-cs"/>
                        </a:rPr>
                        <a:t>10ml evening</a:t>
                      </a:r>
                    </a:p>
                  </a:txBody>
                  <a:tcPr marL="60325" marR="60325" marT="60325" marB="60325" anchor="ctr"/>
                </a:tc>
                <a:tc>
                  <a:txBody>
                    <a:bodyPr/>
                    <a:lstStyle/>
                    <a:p>
                      <a:pPr marL="0" marR="0" algn="ctr">
                        <a:lnSpc>
                          <a:spcPct val="115000"/>
                        </a:lnSpc>
                        <a:spcBef>
                          <a:spcPts val="0"/>
                        </a:spcBef>
                        <a:spcAft>
                          <a:spcPts val="1000"/>
                        </a:spcAft>
                      </a:pPr>
                      <a:r>
                        <a:rPr lang="en-US" sz="1900" b="1" kern="1200" dirty="0" smtClean="0">
                          <a:solidFill>
                            <a:schemeClr val="tx2">
                              <a:lumMod val="75000"/>
                            </a:schemeClr>
                          </a:solidFill>
                          <a:effectLst/>
                          <a:latin typeface="Book Antiqua" pitchFamily="18" charset="0"/>
                          <a:ea typeface="+mn-ea"/>
                          <a:cs typeface="+mn-cs"/>
                        </a:rPr>
                        <a:t>15ml morning</a:t>
                      </a:r>
                      <a:br>
                        <a:rPr lang="en-US" sz="1900" b="1" kern="1200" dirty="0" smtClean="0">
                          <a:solidFill>
                            <a:schemeClr val="tx2">
                              <a:lumMod val="75000"/>
                            </a:schemeClr>
                          </a:solidFill>
                          <a:effectLst/>
                          <a:latin typeface="Book Antiqua" pitchFamily="18" charset="0"/>
                          <a:ea typeface="+mn-ea"/>
                          <a:cs typeface="+mn-cs"/>
                        </a:rPr>
                      </a:br>
                      <a:r>
                        <a:rPr lang="en-US" sz="1900" b="1" kern="1200" dirty="0" smtClean="0">
                          <a:solidFill>
                            <a:schemeClr val="tx2">
                              <a:lumMod val="75000"/>
                            </a:schemeClr>
                          </a:solidFill>
                          <a:effectLst/>
                          <a:latin typeface="Book Antiqua" pitchFamily="18" charset="0"/>
                          <a:ea typeface="+mn-ea"/>
                          <a:cs typeface="+mn-cs"/>
                        </a:rPr>
                        <a:t>15ml evening</a:t>
                      </a:r>
                    </a:p>
                  </a:txBody>
                  <a:tcPr marL="60325" marR="60325" marT="60325" marB="60325" anchor="ctr"/>
                </a:tc>
                <a:tc>
                  <a:txBody>
                    <a:bodyPr/>
                    <a:lstStyle/>
                    <a:p>
                      <a:pPr marL="0" marR="0" algn="ctr">
                        <a:lnSpc>
                          <a:spcPct val="115000"/>
                        </a:lnSpc>
                        <a:spcBef>
                          <a:spcPts val="0"/>
                        </a:spcBef>
                        <a:spcAft>
                          <a:spcPts val="1000"/>
                        </a:spcAft>
                      </a:pPr>
                      <a:r>
                        <a:rPr lang="en-US" sz="1900" b="1" kern="1200" dirty="0" smtClean="0">
                          <a:solidFill>
                            <a:schemeClr val="tx2">
                              <a:lumMod val="75000"/>
                            </a:schemeClr>
                          </a:solidFill>
                          <a:effectLst/>
                          <a:latin typeface="Book Antiqua" pitchFamily="18" charset="0"/>
                          <a:ea typeface="+mn-ea"/>
                          <a:cs typeface="+mn-cs"/>
                        </a:rPr>
                        <a:t>10ml morning</a:t>
                      </a:r>
                      <a:br>
                        <a:rPr lang="en-US" sz="1900" b="1" kern="1200" dirty="0" smtClean="0">
                          <a:solidFill>
                            <a:schemeClr val="tx2">
                              <a:lumMod val="75000"/>
                            </a:schemeClr>
                          </a:solidFill>
                          <a:effectLst/>
                          <a:latin typeface="Book Antiqua" pitchFamily="18" charset="0"/>
                          <a:ea typeface="+mn-ea"/>
                          <a:cs typeface="+mn-cs"/>
                        </a:rPr>
                      </a:br>
                      <a:r>
                        <a:rPr lang="en-US" sz="1900" b="1" kern="1200" dirty="0" smtClean="0">
                          <a:solidFill>
                            <a:schemeClr val="tx2">
                              <a:lumMod val="75000"/>
                            </a:schemeClr>
                          </a:solidFill>
                          <a:effectLst/>
                          <a:latin typeface="Book Antiqua" pitchFamily="18" charset="0"/>
                          <a:ea typeface="+mn-ea"/>
                          <a:cs typeface="+mn-cs"/>
                        </a:rPr>
                        <a:t>10ml evening</a:t>
                      </a:r>
                    </a:p>
                  </a:txBody>
                  <a:tcPr marL="60325" marR="60325" marT="60325" marB="60325" anchor="ct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8794" y="428604"/>
            <a:ext cx="5298182" cy="677108"/>
          </a:xfrm>
          <a:prstGeom prst="rect">
            <a:avLst/>
          </a:prstGeom>
        </p:spPr>
        <p:txBody>
          <a:bodyPr wrap="none">
            <a:spAutoFit/>
          </a:bodyPr>
          <a:lstStyle/>
          <a:p>
            <a:r>
              <a:rPr lang="en-US" sz="3800" dirty="0">
                <a:solidFill>
                  <a:schemeClr val="tx2">
                    <a:lumMod val="50000"/>
                  </a:schemeClr>
                </a:solidFill>
                <a:effectLst>
                  <a:outerShdw blurRad="38100" dist="38100" dir="2700000" algn="tl">
                    <a:schemeClr val="tx2">
                      <a:lumMod val="20000"/>
                      <a:lumOff val="80000"/>
                      <a:alpha val="99000"/>
                    </a:schemeClr>
                  </a:outerShdw>
                </a:effectLst>
                <a:latin typeface="Bernard MT Condensed" pitchFamily="18" charset="0"/>
                <a:ea typeface="+mj-ea"/>
                <a:cs typeface="Times New Roman" pitchFamily="18" charset="0"/>
              </a:rPr>
              <a:t>Dos’ &amp; Don’ts for Keva Noni</a:t>
            </a:r>
          </a:p>
        </p:txBody>
      </p:sp>
      <p:sp>
        <p:nvSpPr>
          <p:cNvPr id="3" name="Rectangle 2"/>
          <p:cNvSpPr/>
          <p:nvPr/>
        </p:nvSpPr>
        <p:spPr>
          <a:xfrm>
            <a:off x="214282" y="1428736"/>
            <a:ext cx="6786610" cy="477054"/>
          </a:xfrm>
          <a:prstGeom prst="rect">
            <a:avLst/>
          </a:prstGeom>
        </p:spPr>
        <p:txBody>
          <a:bodyPr wrap="square">
            <a:spAutoFit/>
          </a:bodyPr>
          <a:lstStyle/>
          <a:p>
            <a:pPr>
              <a:buFont typeface="Wingdings" pitchFamily="2" charset="2"/>
              <a:buChar char="ü"/>
            </a:pPr>
            <a:r>
              <a:rPr lang="en-US" sz="2500" dirty="0" smtClean="0">
                <a:solidFill>
                  <a:schemeClr val="tx2">
                    <a:lumMod val="60000"/>
                    <a:lumOff val="40000"/>
                  </a:schemeClr>
                </a:solidFill>
                <a:latin typeface="Bernard MT Condensed" pitchFamily="18" charset="0"/>
                <a:ea typeface="+mj-ea"/>
                <a:cs typeface="Times New Roman" pitchFamily="18" charset="0"/>
              </a:rPr>
              <a:t> For </a:t>
            </a:r>
            <a:r>
              <a:rPr lang="en-US" sz="2500" dirty="0">
                <a:solidFill>
                  <a:schemeClr val="tx2">
                    <a:lumMod val="60000"/>
                    <a:lumOff val="40000"/>
                  </a:schemeClr>
                </a:solidFill>
                <a:latin typeface="Bernard MT Condensed" pitchFamily="18" charset="0"/>
                <a:ea typeface="+mj-ea"/>
                <a:cs typeface="Times New Roman" pitchFamily="18" charset="0"/>
              </a:rPr>
              <a:t>best results, take Keva Noni twice daily</a:t>
            </a:r>
            <a:r>
              <a:rPr lang="en-US" sz="2500" dirty="0" smtClean="0">
                <a:solidFill>
                  <a:schemeClr val="tx2">
                    <a:lumMod val="60000"/>
                    <a:lumOff val="40000"/>
                  </a:schemeClr>
                </a:solidFill>
                <a:latin typeface="Bernard MT Condensed" pitchFamily="18" charset="0"/>
                <a:ea typeface="+mj-ea"/>
                <a:cs typeface="Times New Roman" pitchFamily="18" charset="0"/>
              </a:rPr>
              <a:t>.</a:t>
            </a:r>
            <a:endParaRPr lang="en-US" b="1" i="1" dirty="0"/>
          </a:p>
        </p:txBody>
      </p:sp>
      <p:sp>
        <p:nvSpPr>
          <p:cNvPr id="4" name="Rectangle 3"/>
          <p:cNvSpPr/>
          <p:nvPr/>
        </p:nvSpPr>
        <p:spPr>
          <a:xfrm>
            <a:off x="214282" y="5643578"/>
            <a:ext cx="8572560" cy="861774"/>
          </a:xfrm>
          <a:prstGeom prst="rect">
            <a:avLst/>
          </a:prstGeom>
        </p:spPr>
        <p:txBody>
          <a:bodyPr wrap="square">
            <a:spAutoFit/>
          </a:bodyPr>
          <a:lstStyle/>
          <a:p>
            <a:pPr algn="just">
              <a:buFont typeface="Wingdings" pitchFamily="2" charset="2"/>
              <a:buChar char="ü"/>
            </a:pPr>
            <a:r>
              <a:rPr lang="en-US" sz="2500" dirty="0" smtClean="0">
                <a:solidFill>
                  <a:schemeClr val="tx2">
                    <a:lumMod val="60000"/>
                    <a:lumOff val="40000"/>
                  </a:schemeClr>
                </a:solidFill>
                <a:latin typeface="Bernard MT Condensed" pitchFamily="18" charset="0"/>
                <a:ea typeface="+mj-ea"/>
                <a:cs typeface="Times New Roman" pitchFamily="18" charset="0"/>
              </a:rPr>
              <a:t> Always drink Keva Noni on an empty stomach or at least 30 minutes before meal. </a:t>
            </a:r>
            <a:endParaRPr lang="en-US" sz="2500" dirty="0">
              <a:solidFill>
                <a:schemeClr val="tx2">
                  <a:lumMod val="60000"/>
                  <a:lumOff val="40000"/>
                </a:schemeClr>
              </a:solidFill>
              <a:latin typeface="Bernard MT Condensed" pitchFamily="18" charset="0"/>
              <a:ea typeface="+mj-ea"/>
              <a:cs typeface="Times New Roman" pitchFamily="18" charset="0"/>
            </a:endParaRPr>
          </a:p>
        </p:txBody>
      </p:sp>
      <p:sp>
        <p:nvSpPr>
          <p:cNvPr id="5" name="Rectangle 4"/>
          <p:cNvSpPr/>
          <p:nvPr/>
        </p:nvSpPr>
        <p:spPr>
          <a:xfrm>
            <a:off x="214282" y="3500438"/>
            <a:ext cx="6429420" cy="861774"/>
          </a:xfrm>
          <a:prstGeom prst="rect">
            <a:avLst/>
          </a:prstGeom>
        </p:spPr>
        <p:txBody>
          <a:bodyPr wrap="square">
            <a:spAutoFit/>
          </a:bodyPr>
          <a:lstStyle/>
          <a:p>
            <a:pPr algn="just">
              <a:buFont typeface="Wingdings" pitchFamily="2" charset="2"/>
              <a:buChar char="ü"/>
            </a:pPr>
            <a:r>
              <a:rPr lang="en-US" sz="2500" dirty="0" smtClean="0">
                <a:solidFill>
                  <a:schemeClr val="tx2">
                    <a:lumMod val="60000"/>
                    <a:lumOff val="40000"/>
                  </a:schemeClr>
                </a:solidFill>
                <a:latin typeface="Bernard MT Condensed" pitchFamily="18" charset="0"/>
                <a:ea typeface="+mj-ea"/>
                <a:cs typeface="Times New Roman" pitchFamily="18" charset="0"/>
              </a:rPr>
              <a:t> You can take it 2-3 hrs after meal, if before meal it is not possible.</a:t>
            </a:r>
          </a:p>
        </p:txBody>
      </p:sp>
      <p:sp>
        <p:nvSpPr>
          <p:cNvPr id="6" name="Rectangle 5"/>
          <p:cNvSpPr/>
          <p:nvPr/>
        </p:nvSpPr>
        <p:spPr>
          <a:xfrm>
            <a:off x="214282" y="4786322"/>
            <a:ext cx="4572000" cy="477054"/>
          </a:xfrm>
          <a:prstGeom prst="rect">
            <a:avLst/>
          </a:prstGeom>
        </p:spPr>
        <p:txBody>
          <a:bodyPr>
            <a:spAutoFit/>
          </a:bodyPr>
          <a:lstStyle/>
          <a:p>
            <a:pPr>
              <a:buFont typeface="Wingdings" pitchFamily="2" charset="2"/>
              <a:buChar char="ü"/>
            </a:pPr>
            <a:r>
              <a:rPr lang="en-US" sz="2500" dirty="0" smtClean="0">
                <a:solidFill>
                  <a:schemeClr val="tx2">
                    <a:lumMod val="60000"/>
                    <a:lumOff val="40000"/>
                  </a:schemeClr>
                </a:solidFill>
                <a:latin typeface="Bernard MT Condensed" pitchFamily="18" charset="0"/>
                <a:ea typeface="+mj-ea"/>
                <a:cs typeface="Times New Roman" pitchFamily="18" charset="0"/>
              </a:rPr>
              <a:t> Always use measuring cap.</a:t>
            </a:r>
          </a:p>
        </p:txBody>
      </p:sp>
      <p:sp>
        <p:nvSpPr>
          <p:cNvPr id="7" name="Rectangle 6"/>
          <p:cNvSpPr/>
          <p:nvPr/>
        </p:nvSpPr>
        <p:spPr>
          <a:xfrm>
            <a:off x="214282" y="2428868"/>
            <a:ext cx="6572296" cy="861774"/>
          </a:xfrm>
          <a:prstGeom prst="rect">
            <a:avLst/>
          </a:prstGeom>
        </p:spPr>
        <p:txBody>
          <a:bodyPr wrap="square">
            <a:spAutoFit/>
          </a:bodyPr>
          <a:lstStyle/>
          <a:p>
            <a:pPr>
              <a:buFont typeface="Wingdings" pitchFamily="2" charset="2"/>
              <a:buChar char="ü"/>
            </a:pPr>
            <a:r>
              <a:rPr lang="en-US" sz="2500" dirty="0" smtClean="0">
                <a:solidFill>
                  <a:schemeClr val="tx2">
                    <a:lumMod val="60000"/>
                    <a:lumOff val="40000"/>
                  </a:schemeClr>
                </a:solidFill>
                <a:latin typeface="Bernard MT Condensed" pitchFamily="18" charset="0"/>
                <a:ea typeface="+mj-ea"/>
                <a:cs typeface="Times New Roman" pitchFamily="18" charset="0"/>
              </a:rPr>
              <a:t> Dilute Keva Noni in 150ml water or any other juice.</a:t>
            </a:r>
          </a:p>
        </p:txBody>
      </p:sp>
      <p:pic>
        <p:nvPicPr>
          <p:cNvPr id="8" name="Picture 7" descr="OM1_6464.JPG"/>
          <p:cNvPicPr>
            <a:picLocks noChangeAspect="1"/>
          </p:cNvPicPr>
          <p:nvPr/>
        </p:nvPicPr>
        <p:blipFill>
          <a:blip r:embed="rId2" cstate="email">
            <a:lum bright="10000"/>
          </a:blip>
          <a:srcRect/>
          <a:stretch>
            <a:fillRect/>
          </a:stretch>
        </p:blipFill>
        <p:spPr>
          <a:xfrm>
            <a:off x="6786578" y="1214422"/>
            <a:ext cx="2077235" cy="1714512"/>
          </a:xfrm>
          <a:prstGeom prst="rect">
            <a:avLst/>
          </a:prstGeom>
          <a:ln>
            <a:noFill/>
          </a:ln>
          <a:effectLst>
            <a:outerShdw blurRad="292100" dist="139700" dir="2700000" algn="tl" rotWithShape="0">
              <a:srgbClr val="333333">
                <a:alpha val="65000"/>
              </a:srgbClr>
            </a:outerShdw>
          </a:effectLst>
        </p:spPr>
      </p:pic>
      <p:pic>
        <p:nvPicPr>
          <p:cNvPr id="11" name="Picture 10" descr="DSC_0079.JPG"/>
          <p:cNvPicPr>
            <a:picLocks noChangeAspect="1"/>
          </p:cNvPicPr>
          <p:nvPr/>
        </p:nvPicPr>
        <p:blipFill>
          <a:blip r:embed="rId3" cstate="email">
            <a:lum bright="20000"/>
          </a:blip>
          <a:srcRect/>
          <a:stretch>
            <a:fillRect/>
          </a:stretch>
        </p:blipFill>
        <p:spPr>
          <a:xfrm>
            <a:off x="6769871" y="3286124"/>
            <a:ext cx="2088409" cy="1857388"/>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1643050"/>
            <a:ext cx="7143800" cy="477054"/>
          </a:xfrm>
          <a:prstGeom prst="rect">
            <a:avLst/>
          </a:prstGeom>
        </p:spPr>
        <p:txBody>
          <a:bodyPr wrap="square">
            <a:spAutoFit/>
          </a:bodyPr>
          <a:lstStyle/>
          <a:p>
            <a:pPr>
              <a:buFont typeface="Wingdings" pitchFamily="2" charset="2"/>
              <a:buChar char="ü"/>
            </a:pPr>
            <a:r>
              <a:rPr lang="en-US" sz="2500" dirty="0" smtClean="0">
                <a:solidFill>
                  <a:schemeClr val="tx2">
                    <a:lumMod val="60000"/>
                    <a:lumOff val="40000"/>
                  </a:schemeClr>
                </a:solidFill>
                <a:latin typeface="Bernard MT Condensed" pitchFamily="18" charset="0"/>
                <a:ea typeface="+mj-ea"/>
                <a:cs typeface="Times New Roman" pitchFamily="18" charset="0"/>
              </a:rPr>
              <a:t> Take </a:t>
            </a:r>
            <a:r>
              <a:rPr lang="en-US" sz="2500" dirty="0">
                <a:solidFill>
                  <a:schemeClr val="tx2">
                    <a:lumMod val="60000"/>
                    <a:lumOff val="40000"/>
                  </a:schemeClr>
                </a:solidFill>
                <a:latin typeface="Bernard MT Condensed" pitchFamily="18" charset="0"/>
                <a:ea typeface="+mj-ea"/>
                <a:cs typeface="Times New Roman" pitchFamily="18" charset="0"/>
              </a:rPr>
              <a:t>lots of clean water along with Keva Noni</a:t>
            </a:r>
            <a:r>
              <a:rPr lang="en-US" sz="2500" dirty="0" smtClean="0">
                <a:solidFill>
                  <a:schemeClr val="tx2">
                    <a:lumMod val="60000"/>
                    <a:lumOff val="40000"/>
                  </a:schemeClr>
                </a:solidFill>
                <a:latin typeface="Bernard MT Condensed" pitchFamily="18" charset="0"/>
                <a:ea typeface="+mj-ea"/>
                <a:cs typeface="Times New Roman" pitchFamily="18" charset="0"/>
              </a:rPr>
              <a:t>.</a:t>
            </a:r>
            <a:endParaRPr lang="en-US" sz="2500" dirty="0">
              <a:solidFill>
                <a:schemeClr val="tx2">
                  <a:lumMod val="60000"/>
                  <a:lumOff val="40000"/>
                </a:schemeClr>
              </a:solidFill>
              <a:latin typeface="Bernard MT Condensed" pitchFamily="18" charset="0"/>
              <a:ea typeface="+mj-ea"/>
              <a:cs typeface="Times New Roman" pitchFamily="18" charset="0"/>
            </a:endParaRPr>
          </a:p>
        </p:txBody>
      </p:sp>
      <p:sp>
        <p:nvSpPr>
          <p:cNvPr id="3" name="Rectangle 2"/>
          <p:cNvSpPr/>
          <p:nvPr/>
        </p:nvSpPr>
        <p:spPr>
          <a:xfrm>
            <a:off x="1928794" y="428604"/>
            <a:ext cx="5298182" cy="677108"/>
          </a:xfrm>
          <a:prstGeom prst="rect">
            <a:avLst/>
          </a:prstGeom>
        </p:spPr>
        <p:txBody>
          <a:bodyPr wrap="none">
            <a:spAutoFit/>
          </a:bodyPr>
          <a:lstStyle/>
          <a:p>
            <a:r>
              <a:rPr lang="en-US" sz="3800" dirty="0">
                <a:solidFill>
                  <a:schemeClr val="tx2">
                    <a:lumMod val="50000"/>
                  </a:schemeClr>
                </a:solidFill>
                <a:effectLst>
                  <a:outerShdw blurRad="38100" dist="38100" dir="2700000" algn="tl">
                    <a:schemeClr val="tx2">
                      <a:lumMod val="20000"/>
                      <a:lumOff val="80000"/>
                      <a:alpha val="99000"/>
                    </a:schemeClr>
                  </a:outerShdw>
                </a:effectLst>
                <a:latin typeface="Bernard MT Condensed" pitchFamily="18" charset="0"/>
                <a:ea typeface="+mj-ea"/>
                <a:cs typeface="Times New Roman" pitchFamily="18" charset="0"/>
              </a:rPr>
              <a:t>Dos’ &amp; Don’ts for Keva Noni</a:t>
            </a:r>
          </a:p>
        </p:txBody>
      </p:sp>
      <p:sp>
        <p:nvSpPr>
          <p:cNvPr id="4" name="Rectangle 3"/>
          <p:cNvSpPr/>
          <p:nvPr/>
        </p:nvSpPr>
        <p:spPr>
          <a:xfrm>
            <a:off x="214282" y="2643182"/>
            <a:ext cx="6286544" cy="861774"/>
          </a:xfrm>
          <a:prstGeom prst="rect">
            <a:avLst/>
          </a:prstGeom>
        </p:spPr>
        <p:txBody>
          <a:bodyPr wrap="square">
            <a:spAutoFit/>
          </a:bodyPr>
          <a:lstStyle/>
          <a:p>
            <a:pPr algn="just">
              <a:buFont typeface="Wingdings" pitchFamily="2" charset="2"/>
              <a:buChar char="ü"/>
            </a:pPr>
            <a:r>
              <a:rPr lang="en-US" sz="2500" dirty="0" smtClean="0">
                <a:solidFill>
                  <a:schemeClr val="tx2">
                    <a:lumMod val="60000"/>
                    <a:lumOff val="40000"/>
                  </a:schemeClr>
                </a:solidFill>
                <a:latin typeface="Bernard MT Condensed" pitchFamily="18" charset="0"/>
                <a:ea typeface="+mj-ea"/>
                <a:cs typeface="Times New Roman" pitchFamily="18" charset="0"/>
              </a:rPr>
              <a:t> For better results drink Keva Noni in a glass tumbler only.</a:t>
            </a:r>
          </a:p>
        </p:txBody>
      </p:sp>
      <p:sp>
        <p:nvSpPr>
          <p:cNvPr id="5" name="Rectangle 4"/>
          <p:cNvSpPr/>
          <p:nvPr/>
        </p:nvSpPr>
        <p:spPr>
          <a:xfrm>
            <a:off x="214282" y="3924548"/>
            <a:ext cx="6357982" cy="861774"/>
          </a:xfrm>
          <a:prstGeom prst="rect">
            <a:avLst/>
          </a:prstGeom>
        </p:spPr>
        <p:txBody>
          <a:bodyPr wrap="square">
            <a:spAutoFit/>
          </a:bodyPr>
          <a:lstStyle/>
          <a:p>
            <a:pPr algn="just">
              <a:buFont typeface="Wingdings" pitchFamily="2" charset="2"/>
              <a:buChar char="ü"/>
            </a:pPr>
            <a:r>
              <a:rPr lang="en-US" sz="2500" dirty="0" smtClean="0">
                <a:solidFill>
                  <a:schemeClr val="tx2">
                    <a:lumMod val="60000"/>
                    <a:lumOff val="40000"/>
                  </a:schemeClr>
                </a:solidFill>
                <a:latin typeface="Bernard MT Condensed" pitchFamily="18" charset="0"/>
                <a:ea typeface="+mj-ea"/>
                <a:cs typeface="Times New Roman" pitchFamily="18" charset="0"/>
              </a:rPr>
              <a:t> Use Keva Noni twice daily for 6 to 12 months for better results.</a:t>
            </a:r>
          </a:p>
        </p:txBody>
      </p:sp>
      <p:sp>
        <p:nvSpPr>
          <p:cNvPr id="6" name="Rectangle 5"/>
          <p:cNvSpPr/>
          <p:nvPr/>
        </p:nvSpPr>
        <p:spPr>
          <a:xfrm>
            <a:off x="214282" y="5384085"/>
            <a:ext cx="6429420" cy="830997"/>
          </a:xfrm>
          <a:prstGeom prst="rect">
            <a:avLst/>
          </a:prstGeom>
        </p:spPr>
        <p:txBody>
          <a:bodyPr wrap="square">
            <a:spAutoFit/>
          </a:bodyPr>
          <a:lstStyle/>
          <a:p>
            <a:pPr algn="just">
              <a:buFont typeface="Wingdings" pitchFamily="2" charset="2"/>
              <a:buChar char="ü"/>
            </a:pPr>
            <a:r>
              <a:rPr lang="en-US" sz="2400" dirty="0" smtClean="0">
                <a:solidFill>
                  <a:schemeClr val="tx2">
                    <a:lumMod val="60000"/>
                    <a:lumOff val="40000"/>
                  </a:schemeClr>
                </a:solidFill>
                <a:latin typeface="Bernard MT Condensed" pitchFamily="18" charset="0"/>
                <a:cs typeface="Times New Roman" pitchFamily="18" charset="0"/>
              </a:rPr>
              <a:t> Keva Noni is not recommended for children below one year.</a:t>
            </a:r>
            <a:endParaRPr lang="en-US" sz="2400" dirty="0">
              <a:solidFill>
                <a:schemeClr val="tx2">
                  <a:lumMod val="60000"/>
                  <a:lumOff val="40000"/>
                </a:schemeClr>
              </a:solidFill>
              <a:latin typeface="Bernard MT Condensed" pitchFamily="18" charset="0"/>
              <a:cs typeface="Times New Roman" pitchFamily="18" charset="0"/>
            </a:endParaRPr>
          </a:p>
        </p:txBody>
      </p:sp>
      <p:pic>
        <p:nvPicPr>
          <p:cNvPr id="7" name="Picture 6" descr="woman-drinking-water-public1.jpg"/>
          <p:cNvPicPr>
            <a:picLocks noChangeAspect="1"/>
          </p:cNvPicPr>
          <p:nvPr/>
        </p:nvPicPr>
        <p:blipFill>
          <a:blip r:embed="rId2" cstate="email"/>
          <a:stretch>
            <a:fillRect/>
          </a:stretch>
        </p:blipFill>
        <p:spPr>
          <a:xfrm>
            <a:off x="7000891" y="1214423"/>
            <a:ext cx="1785951" cy="1288164"/>
          </a:xfrm>
          <a:prstGeom prst="rect">
            <a:avLst/>
          </a:prstGeom>
        </p:spPr>
      </p:pic>
      <p:pic>
        <p:nvPicPr>
          <p:cNvPr id="8" name="Picture 7" descr="Drinking-Water.jpg"/>
          <p:cNvPicPr>
            <a:picLocks noChangeAspect="1"/>
          </p:cNvPicPr>
          <p:nvPr/>
        </p:nvPicPr>
        <p:blipFill>
          <a:blip r:embed="rId3" cstate="email"/>
          <a:stretch>
            <a:fillRect/>
          </a:stretch>
        </p:blipFill>
        <p:spPr>
          <a:xfrm>
            <a:off x="7058666" y="2928934"/>
            <a:ext cx="1761503" cy="1357322"/>
          </a:xfrm>
          <a:prstGeom prst="rect">
            <a:avLst/>
          </a:prstGeom>
        </p:spPr>
      </p:pic>
      <p:pic>
        <p:nvPicPr>
          <p:cNvPr id="9" name="Picture 8" descr="blog2009babyDSC_5692milkbottles.jpg"/>
          <p:cNvPicPr>
            <a:picLocks noChangeAspect="1"/>
          </p:cNvPicPr>
          <p:nvPr/>
        </p:nvPicPr>
        <p:blipFill>
          <a:blip r:embed="rId4" cstate="email">
            <a:lum bright="10000"/>
          </a:blip>
          <a:stretch>
            <a:fillRect/>
          </a:stretch>
        </p:blipFill>
        <p:spPr>
          <a:xfrm>
            <a:off x="7000892" y="4572008"/>
            <a:ext cx="1857388" cy="1857388"/>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11" name="Straight Connector 10"/>
          <p:cNvCxnSpPr/>
          <p:nvPr/>
        </p:nvCxnSpPr>
        <p:spPr>
          <a:xfrm rot="16200000" flipH="1">
            <a:off x="7072330" y="4572008"/>
            <a:ext cx="1714512" cy="1714512"/>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rot="5400000" flipH="1" flipV="1">
            <a:off x="7072330" y="4572008"/>
            <a:ext cx="1714512" cy="1714512"/>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1714488"/>
            <a:ext cx="8572560" cy="861774"/>
          </a:xfrm>
          <a:prstGeom prst="rect">
            <a:avLst/>
          </a:prstGeom>
        </p:spPr>
        <p:txBody>
          <a:bodyPr wrap="square">
            <a:spAutoFit/>
          </a:bodyPr>
          <a:lstStyle/>
          <a:p>
            <a:pPr algn="just">
              <a:buFont typeface="Wingdings" pitchFamily="2" charset="2"/>
              <a:buChar char="ü"/>
            </a:pPr>
            <a:r>
              <a:rPr lang="en-US" sz="2500" dirty="0" smtClean="0">
                <a:solidFill>
                  <a:schemeClr val="tx2">
                    <a:lumMod val="60000"/>
                    <a:lumOff val="40000"/>
                  </a:schemeClr>
                </a:solidFill>
                <a:latin typeface="Bernard MT Condensed" pitchFamily="18" charset="0"/>
                <a:ea typeface="+mj-ea"/>
                <a:cs typeface="Times New Roman" pitchFamily="18" charset="0"/>
              </a:rPr>
              <a:t> Drink </a:t>
            </a:r>
            <a:r>
              <a:rPr lang="en-US" sz="2500" dirty="0">
                <a:solidFill>
                  <a:schemeClr val="tx2">
                    <a:lumMod val="60000"/>
                    <a:lumOff val="40000"/>
                  </a:schemeClr>
                </a:solidFill>
                <a:latin typeface="Bernard MT Condensed" pitchFamily="18" charset="0"/>
                <a:ea typeface="+mj-ea"/>
                <a:cs typeface="Times New Roman" pitchFamily="18" charset="0"/>
              </a:rPr>
              <a:t>plenty of good clean water throughout the day to help your body flush out toxins</a:t>
            </a:r>
            <a:r>
              <a:rPr lang="en-US" sz="2500" dirty="0" smtClean="0">
                <a:solidFill>
                  <a:schemeClr val="tx2">
                    <a:lumMod val="60000"/>
                    <a:lumOff val="40000"/>
                  </a:schemeClr>
                </a:solidFill>
                <a:latin typeface="Bernard MT Condensed" pitchFamily="18" charset="0"/>
                <a:ea typeface="+mj-ea"/>
                <a:cs typeface="Times New Roman" pitchFamily="18" charset="0"/>
              </a:rPr>
              <a:t>.</a:t>
            </a:r>
            <a:endParaRPr lang="en-US" sz="2500" dirty="0">
              <a:solidFill>
                <a:schemeClr val="tx2">
                  <a:lumMod val="60000"/>
                  <a:lumOff val="40000"/>
                </a:schemeClr>
              </a:solidFill>
              <a:latin typeface="Bernard MT Condensed" pitchFamily="18" charset="0"/>
              <a:ea typeface="+mj-ea"/>
              <a:cs typeface="Times New Roman" pitchFamily="18" charset="0"/>
            </a:endParaRPr>
          </a:p>
        </p:txBody>
      </p:sp>
      <p:sp>
        <p:nvSpPr>
          <p:cNvPr id="3" name="Rectangle 2"/>
          <p:cNvSpPr/>
          <p:nvPr/>
        </p:nvSpPr>
        <p:spPr>
          <a:xfrm>
            <a:off x="1928794" y="428604"/>
            <a:ext cx="5298182" cy="677108"/>
          </a:xfrm>
          <a:prstGeom prst="rect">
            <a:avLst/>
          </a:prstGeom>
        </p:spPr>
        <p:txBody>
          <a:bodyPr wrap="none">
            <a:spAutoFit/>
          </a:bodyPr>
          <a:lstStyle/>
          <a:p>
            <a:r>
              <a:rPr lang="en-US" sz="3800" dirty="0">
                <a:solidFill>
                  <a:schemeClr val="tx2">
                    <a:lumMod val="50000"/>
                  </a:schemeClr>
                </a:solidFill>
                <a:effectLst>
                  <a:outerShdw blurRad="38100" dist="38100" dir="2700000" algn="tl">
                    <a:schemeClr val="tx2">
                      <a:lumMod val="20000"/>
                      <a:lumOff val="80000"/>
                      <a:alpha val="99000"/>
                    </a:schemeClr>
                  </a:outerShdw>
                </a:effectLst>
                <a:latin typeface="Bernard MT Condensed" pitchFamily="18" charset="0"/>
                <a:ea typeface="+mj-ea"/>
                <a:cs typeface="Times New Roman" pitchFamily="18" charset="0"/>
              </a:rPr>
              <a:t>Dos’ &amp; Don’ts for Keva Noni</a:t>
            </a:r>
          </a:p>
        </p:txBody>
      </p:sp>
      <p:sp>
        <p:nvSpPr>
          <p:cNvPr id="4" name="Rectangle 3"/>
          <p:cNvSpPr/>
          <p:nvPr/>
        </p:nvSpPr>
        <p:spPr>
          <a:xfrm>
            <a:off x="214282" y="2857496"/>
            <a:ext cx="8572560" cy="1569660"/>
          </a:xfrm>
          <a:prstGeom prst="rect">
            <a:avLst/>
          </a:prstGeom>
        </p:spPr>
        <p:txBody>
          <a:bodyPr wrap="square">
            <a:spAutoFit/>
          </a:bodyPr>
          <a:lstStyle/>
          <a:p>
            <a:pPr algn="just">
              <a:buFont typeface="Wingdings" pitchFamily="2" charset="2"/>
              <a:buChar char="ü"/>
            </a:pPr>
            <a:r>
              <a:rPr lang="en-US" sz="2400" dirty="0" smtClean="0">
                <a:solidFill>
                  <a:schemeClr val="tx2">
                    <a:lumMod val="60000"/>
                    <a:lumOff val="40000"/>
                  </a:schemeClr>
                </a:solidFill>
                <a:latin typeface="Bernard MT Condensed" pitchFamily="18" charset="0"/>
                <a:cs typeface="Times New Roman" pitchFamily="18" charset="0"/>
              </a:rPr>
              <a:t> If you get a Cleansing Response (a headache, soft motion, belching or itchy skin), drink more water and skip a dose or two depending on how you feel. Most symptoms disappear within 24 hours of discounting Noni.</a:t>
            </a:r>
          </a:p>
        </p:txBody>
      </p:sp>
      <p:pic>
        <p:nvPicPr>
          <p:cNvPr id="7" name="Picture 6" descr="DSC_0082.JPG"/>
          <p:cNvPicPr>
            <a:picLocks noChangeAspect="1"/>
          </p:cNvPicPr>
          <p:nvPr/>
        </p:nvPicPr>
        <p:blipFill>
          <a:blip r:embed="rId2" cstate="email">
            <a:lum bright="20000"/>
          </a:blip>
          <a:srcRect l="21094" t="4485" r="23437"/>
          <a:stretch>
            <a:fillRect/>
          </a:stretch>
        </p:blipFill>
        <p:spPr>
          <a:xfrm>
            <a:off x="3357554" y="4143380"/>
            <a:ext cx="2357454" cy="256812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1357298"/>
            <a:ext cx="6500858" cy="861774"/>
          </a:xfrm>
          <a:prstGeom prst="rect">
            <a:avLst/>
          </a:prstGeom>
        </p:spPr>
        <p:txBody>
          <a:bodyPr wrap="square">
            <a:spAutoFit/>
          </a:bodyPr>
          <a:lstStyle/>
          <a:p>
            <a:pPr algn="just">
              <a:buFont typeface="Wingdings" pitchFamily="2" charset="2"/>
              <a:buChar char="ü"/>
            </a:pPr>
            <a:r>
              <a:rPr lang="en-US" sz="2500" dirty="0" smtClean="0">
                <a:solidFill>
                  <a:schemeClr val="tx2">
                    <a:lumMod val="60000"/>
                    <a:lumOff val="40000"/>
                  </a:schemeClr>
                </a:solidFill>
                <a:latin typeface="Bernard MT Condensed" pitchFamily="18" charset="0"/>
                <a:ea typeface="+mj-ea"/>
                <a:cs typeface="Times New Roman" pitchFamily="18" charset="0"/>
              </a:rPr>
              <a:t> It </a:t>
            </a:r>
            <a:r>
              <a:rPr lang="en-US" sz="2500" dirty="0">
                <a:solidFill>
                  <a:schemeClr val="tx2">
                    <a:lumMod val="60000"/>
                    <a:lumOff val="40000"/>
                  </a:schemeClr>
                </a:solidFill>
                <a:latin typeface="Bernard MT Condensed" pitchFamily="18" charset="0"/>
                <a:ea typeface="+mj-ea"/>
                <a:cs typeface="Times New Roman" pitchFamily="18" charset="0"/>
              </a:rPr>
              <a:t>is not recommended to give Keva Noni to </a:t>
            </a:r>
            <a:r>
              <a:rPr lang="en-US" sz="2500" dirty="0" smtClean="0">
                <a:solidFill>
                  <a:schemeClr val="tx2">
                    <a:lumMod val="60000"/>
                    <a:lumOff val="40000"/>
                  </a:schemeClr>
                </a:solidFill>
                <a:latin typeface="Bernard MT Condensed" pitchFamily="18" charset="0"/>
                <a:ea typeface="+mj-ea"/>
                <a:cs typeface="Times New Roman" pitchFamily="18" charset="0"/>
              </a:rPr>
              <a:t>pregnant </a:t>
            </a:r>
            <a:r>
              <a:rPr lang="en-US" sz="2500" dirty="0">
                <a:solidFill>
                  <a:schemeClr val="tx2">
                    <a:lumMod val="60000"/>
                    <a:lumOff val="40000"/>
                  </a:schemeClr>
                </a:solidFill>
                <a:latin typeface="Bernard MT Condensed" pitchFamily="18" charset="0"/>
                <a:ea typeface="+mj-ea"/>
                <a:cs typeface="Times New Roman" pitchFamily="18" charset="0"/>
              </a:rPr>
              <a:t>and lactating women</a:t>
            </a:r>
            <a:r>
              <a:rPr lang="en-US" sz="2500" dirty="0" smtClean="0">
                <a:solidFill>
                  <a:schemeClr val="tx2">
                    <a:lumMod val="60000"/>
                    <a:lumOff val="40000"/>
                  </a:schemeClr>
                </a:solidFill>
                <a:latin typeface="Bernard MT Condensed" pitchFamily="18" charset="0"/>
                <a:ea typeface="+mj-ea"/>
                <a:cs typeface="Times New Roman" pitchFamily="18" charset="0"/>
              </a:rPr>
              <a:t>.</a:t>
            </a:r>
            <a:endParaRPr lang="en-US" sz="2500" dirty="0">
              <a:solidFill>
                <a:schemeClr val="tx2">
                  <a:lumMod val="60000"/>
                  <a:lumOff val="40000"/>
                </a:schemeClr>
              </a:solidFill>
              <a:latin typeface="Bernard MT Condensed" pitchFamily="18" charset="0"/>
              <a:ea typeface="+mj-ea"/>
              <a:cs typeface="Times New Roman" pitchFamily="18" charset="0"/>
            </a:endParaRPr>
          </a:p>
        </p:txBody>
      </p:sp>
      <p:sp>
        <p:nvSpPr>
          <p:cNvPr id="3" name="Rectangle 2"/>
          <p:cNvSpPr/>
          <p:nvPr/>
        </p:nvSpPr>
        <p:spPr>
          <a:xfrm>
            <a:off x="1928794" y="428604"/>
            <a:ext cx="5298182" cy="677108"/>
          </a:xfrm>
          <a:prstGeom prst="rect">
            <a:avLst/>
          </a:prstGeom>
        </p:spPr>
        <p:txBody>
          <a:bodyPr wrap="none">
            <a:spAutoFit/>
          </a:bodyPr>
          <a:lstStyle/>
          <a:p>
            <a:r>
              <a:rPr lang="en-US" sz="3800" dirty="0">
                <a:solidFill>
                  <a:schemeClr val="tx2">
                    <a:lumMod val="50000"/>
                  </a:schemeClr>
                </a:solidFill>
                <a:effectLst>
                  <a:outerShdw blurRad="38100" dist="38100" dir="2700000" algn="tl">
                    <a:schemeClr val="tx2">
                      <a:lumMod val="20000"/>
                      <a:lumOff val="80000"/>
                      <a:alpha val="99000"/>
                    </a:schemeClr>
                  </a:outerShdw>
                </a:effectLst>
                <a:latin typeface="Bernard MT Condensed" pitchFamily="18" charset="0"/>
                <a:ea typeface="+mj-ea"/>
                <a:cs typeface="Times New Roman" pitchFamily="18" charset="0"/>
              </a:rPr>
              <a:t>Dos’ &amp; Don’ts for Keva Noni</a:t>
            </a:r>
          </a:p>
        </p:txBody>
      </p:sp>
      <p:sp>
        <p:nvSpPr>
          <p:cNvPr id="4" name="Rectangle 3"/>
          <p:cNvSpPr/>
          <p:nvPr/>
        </p:nvSpPr>
        <p:spPr>
          <a:xfrm>
            <a:off x="214282" y="2857496"/>
            <a:ext cx="6500858" cy="1246495"/>
          </a:xfrm>
          <a:prstGeom prst="rect">
            <a:avLst/>
          </a:prstGeom>
        </p:spPr>
        <p:txBody>
          <a:bodyPr wrap="square">
            <a:spAutoFit/>
          </a:bodyPr>
          <a:lstStyle/>
          <a:p>
            <a:pPr algn="just">
              <a:buFont typeface="Wingdings" pitchFamily="2" charset="2"/>
              <a:buChar char="ü"/>
            </a:pPr>
            <a:r>
              <a:rPr lang="en-US" sz="2500" dirty="0" smtClean="0">
                <a:solidFill>
                  <a:schemeClr val="tx2">
                    <a:lumMod val="60000"/>
                    <a:lumOff val="40000"/>
                  </a:schemeClr>
                </a:solidFill>
                <a:latin typeface="Bernard MT Condensed" pitchFamily="18" charset="0"/>
                <a:ea typeface="+mj-ea"/>
                <a:cs typeface="Times New Roman" pitchFamily="18" charset="0"/>
              </a:rPr>
              <a:t> Moderately increased dosages are safe as per the condition of body, but larger amounts may cause a laxative effect.</a:t>
            </a:r>
          </a:p>
        </p:txBody>
      </p:sp>
      <p:sp>
        <p:nvSpPr>
          <p:cNvPr id="5" name="Rectangle 4"/>
          <p:cNvSpPr/>
          <p:nvPr/>
        </p:nvSpPr>
        <p:spPr>
          <a:xfrm>
            <a:off x="214282" y="4714884"/>
            <a:ext cx="6572296" cy="1631216"/>
          </a:xfrm>
          <a:prstGeom prst="rect">
            <a:avLst/>
          </a:prstGeom>
        </p:spPr>
        <p:txBody>
          <a:bodyPr wrap="square">
            <a:spAutoFit/>
          </a:bodyPr>
          <a:lstStyle/>
          <a:p>
            <a:pPr algn="just">
              <a:buFont typeface="Wingdings" pitchFamily="2" charset="2"/>
              <a:buChar char="ü"/>
            </a:pPr>
            <a:r>
              <a:rPr lang="en-US" sz="2500" dirty="0" smtClean="0">
                <a:solidFill>
                  <a:schemeClr val="tx2">
                    <a:lumMod val="60000"/>
                    <a:lumOff val="40000"/>
                  </a:schemeClr>
                </a:solidFill>
                <a:latin typeface="Bernard MT Condensed" pitchFamily="18" charset="0"/>
                <a:ea typeface="+mj-ea"/>
                <a:cs typeface="Times New Roman" pitchFamily="18" charset="0"/>
              </a:rPr>
              <a:t> Wait at least half an hour before drinking alcohol, coffee, tea, soda or eating anything. Alcohol, caffeine and food cancel out the effectiveness of Noni.</a:t>
            </a:r>
          </a:p>
        </p:txBody>
      </p:sp>
      <p:pic>
        <p:nvPicPr>
          <p:cNvPr id="6" name="Picture 5" descr="bld154315.jpg"/>
          <p:cNvPicPr>
            <a:picLocks noChangeAspect="1"/>
          </p:cNvPicPr>
          <p:nvPr/>
        </p:nvPicPr>
        <p:blipFill>
          <a:blip r:embed="rId2"/>
          <a:srcRect/>
          <a:stretch>
            <a:fillRect/>
          </a:stretch>
        </p:blipFill>
        <p:spPr>
          <a:xfrm>
            <a:off x="6987285" y="1500174"/>
            <a:ext cx="1877797" cy="1714512"/>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descr="emotional-eating-disorder.jpg"/>
          <p:cNvPicPr>
            <a:picLocks noChangeAspect="1"/>
          </p:cNvPicPr>
          <p:nvPr/>
        </p:nvPicPr>
        <p:blipFill>
          <a:blip r:embed="rId3" cstate="email"/>
          <a:stretch>
            <a:fillRect/>
          </a:stretch>
        </p:blipFill>
        <p:spPr>
          <a:xfrm>
            <a:off x="7072330" y="3701763"/>
            <a:ext cx="1714512" cy="1870377"/>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9" name="Straight Connector 8"/>
          <p:cNvCxnSpPr/>
          <p:nvPr/>
        </p:nvCxnSpPr>
        <p:spPr>
          <a:xfrm>
            <a:off x="7000892" y="1500174"/>
            <a:ext cx="1785950" cy="1643074"/>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rot="16200000" flipH="1">
            <a:off x="7000892" y="3773202"/>
            <a:ext cx="1857388" cy="1714512"/>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flipV="1">
            <a:off x="7000892" y="1500174"/>
            <a:ext cx="1785950" cy="1643074"/>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rot="5400000" flipH="1" flipV="1">
            <a:off x="7000892" y="3773202"/>
            <a:ext cx="1857388" cy="1714512"/>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0034" y="1785926"/>
            <a:ext cx="7929618" cy="2143140"/>
          </a:xfrm>
        </p:spPr>
        <p:txBody>
          <a:bodyPr>
            <a:noAutofit/>
          </a:bodyPr>
          <a:lstStyle/>
          <a:p>
            <a:r>
              <a:rPr lang="en-US" sz="3500" dirty="0" smtClean="0">
                <a:solidFill>
                  <a:schemeClr val="bg2">
                    <a:lumMod val="50000"/>
                  </a:schemeClr>
                </a:solidFill>
                <a:effectLst>
                  <a:outerShdw blurRad="38100" dist="38100" dir="2700000" sx="1000" sy="1000" algn="tl">
                    <a:srgbClr val="000000">
                      <a:alpha val="43137"/>
                    </a:srgbClr>
                  </a:outerShdw>
                </a:effectLst>
                <a:latin typeface="Bernard MT Condensed" pitchFamily="18" charset="0"/>
                <a:ea typeface="+mj-ea"/>
                <a:cs typeface="Times New Roman" pitchFamily="18" charset="0"/>
              </a:rPr>
              <a:t>AS KEVA INDUSTRIES HAS BROUGHT A HEALING SOLUTION FOR ALL THESE PROBLEMS FIRST TIME IN COLLABORATION WITH DROI PHARMA BASED IN USA </a:t>
            </a:r>
          </a:p>
        </p:txBody>
      </p:sp>
      <p:sp>
        <p:nvSpPr>
          <p:cNvPr id="4" name="Rectangle 3"/>
          <p:cNvSpPr/>
          <p:nvPr/>
        </p:nvSpPr>
        <p:spPr>
          <a:xfrm>
            <a:off x="1412432" y="642918"/>
            <a:ext cx="6088526" cy="584775"/>
          </a:xfrm>
          <a:prstGeom prst="rect">
            <a:avLst/>
          </a:prstGeom>
        </p:spPr>
        <p:txBody>
          <a:bodyPr wrap="none">
            <a:spAutoFit/>
          </a:bodyPr>
          <a:lstStyle/>
          <a:p>
            <a:r>
              <a:rPr lang="en-US" sz="3200" dirty="0" smtClean="0">
                <a:solidFill>
                  <a:schemeClr val="bg2">
                    <a:lumMod val="50000"/>
                  </a:schemeClr>
                </a:solidFill>
                <a:effectLst>
                  <a:outerShdw blurRad="38100" dist="38100" dir="2700000" sx="1000" sy="1000" algn="tl">
                    <a:srgbClr val="000000">
                      <a:alpha val="43137"/>
                    </a:srgbClr>
                  </a:outerShdw>
                </a:effectLst>
                <a:latin typeface="Bernard MT Condensed" pitchFamily="18" charset="0"/>
                <a:ea typeface="+mj-ea"/>
                <a:cs typeface="Times New Roman" pitchFamily="18" charset="0"/>
              </a:rPr>
              <a:t>Then We Have A Good News For You!</a:t>
            </a:r>
          </a:p>
        </p:txBody>
      </p:sp>
      <p:pic>
        <p:nvPicPr>
          <p:cNvPr id="8" name="Picture 7" descr="home2.jpg"/>
          <p:cNvPicPr>
            <a:picLocks noChangeAspect="1"/>
          </p:cNvPicPr>
          <p:nvPr/>
        </p:nvPicPr>
        <p:blipFill>
          <a:blip r:embed="rId2" cstate="email"/>
          <a:stretch>
            <a:fillRect/>
          </a:stretch>
        </p:blipFill>
        <p:spPr>
          <a:xfrm>
            <a:off x="2474920" y="3929066"/>
            <a:ext cx="3954468" cy="2607254"/>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duotone>
              <a:schemeClr val="accent1">
                <a:shade val="45000"/>
                <a:satMod val="135000"/>
              </a:schemeClr>
              <a:prstClr val="white"/>
            </a:duotone>
            <a:lum bright="21000" contrast="-60000"/>
          </a:blip>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0034" y="1714488"/>
            <a:ext cx="8143932" cy="4643470"/>
          </a:xfrm>
        </p:spPr>
        <p:txBody>
          <a:bodyPr>
            <a:noAutofit/>
          </a:bodyPr>
          <a:lstStyle/>
          <a:p>
            <a:pPr algn="just">
              <a:spcBef>
                <a:spcPts val="0"/>
              </a:spcBef>
            </a:pPr>
            <a:r>
              <a:rPr lang="en-US" sz="3000" dirty="0" smtClean="0">
                <a:ln w="12700">
                  <a:solidFill>
                    <a:srgbClr val="5A702E"/>
                  </a:solidFill>
                </a:ln>
                <a:blipFill>
                  <a:blip r:embed="rId3"/>
                  <a:tile tx="0" ty="0" sx="100000" sy="100000" flip="none" algn="tl"/>
                </a:blipFill>
                <a:effectLst>
                  <a:outerShdw blurRad="38100" dist="38100" dir="2700000" algn="tl">
                    <a:srgbClr val="000000">
                      <a:alpha val="43137"/>
                    </a:srgbClr>
                  </a:outerShdw>
                </a:effectLst>
                <a:latin typeface="Forte" pitchFamily="66" charset="0"/>
                <a:ea typeface="Cambria Math" pitchFamily="18" charset="0"/>
              </a:rPr>
              <a:t>Due to wrong eating habits my digestive system had been effected a lot. I tried a lots of medicines but these lead due to rather acidity. But after using Keva Noni I felt difference in 10 days. Now I stay fresh always.</a:t>
            </a:r>
          </a:p>
          <a:p>
            <a:pPr algn="just">
              <a:spcBef>
                <a:spcPts val="0"/>
              </a:spcBef>
            </a:pPr>
            <a:endParaRPr lang="en-US" sz="3000" dirty="0" smtClean="0">
              <a:ln w="12700">
                <a:solidFill>
                  <a:srgbClr val="5A702E"/>
                </a:solidFill>
              </a:ln>
              <a:blipFill>
                <a:blip r:embed="rId3"/>
                <a:tile tx="0" ty="0" sx="100000" sy="100000" flip="none" algn="tl"/>
              </a:blipFill>
              <a:effectLst>
                <a:outerShdw blurRad="38100" dist="38100" dir="2700000" algn="tl">
                  <a:srgbClr val="000000">
                    <a:alpha val="43137"/>
                  </a:srgbClr>
                </a:outerShdw>
              </a:effectLst>
              <a:latin typeface="Forte" pitchFamily="66" charset="0"/>
              <a:ea typeface="Cambria Math" pitchFamily="18" charset="0"/>
            </a:endParaRPr>
          </a:p>
          <a:p>
            <a:pPr algn="just">
              <a:spcBef>
                <a:spcPts val="0"/>
              </a:spcBef>
            </a:pPr>
            <a:r>
              <a:rPr lang="en-US" sz="3000" dirty="0" smtClean="0">
                <a:ln w="12700">
                  <a:solidFill>
                    <a:srgbClr val="5A702E"/>
                  </a:solidFill>
                </a:ln>
                <a:blipFill>
                  <a:blip r:embed="rId3"/>
                  <a:tile tx="0" ty="0" sx="100000" sy="100000" flip="none" algn="tl"/>
                </a:blipFill>
                <a:effectLst>
                  <a:outerShdw blurRad="38100" dist="38100" dir="2700000" algn="tl">
                    <a:srgbClr val="000000">
                      <a:alpha val="43137"/>
                    </a:srgbClr>
                  </a:outerShdw>
                </a:effectLst>
                <a:latin typeface="Forte" pitchFamily="66" charset="0"/>
                <a:ea typeface="Cambria Math" pitchFamily="18" charset="0"/>
              </a:rPr>
              <a:t>Kevin Taylor</a:t>
            </a:r>
          </a:p>
          <a:p>
            <a:pPr algn="just">
              <a:spcBef>
                <a:spcPts val="0"/>
              </a:spcBef>
            </a:pPr>
            <a:r>
              <a:rPr lang="en-US" sz="3000" dirty="0" smtClean="0">
                <a:ln w="12700">
                  <a:solidFill>
                    <a:srgbClr val="5A702E"/>
                  </a:solidFill>
                </a:ln>
                <a:blipFill>
                  <a:blip r:embed="rId3"/>
                  <a:tile tx="0" ty="0" sx="100000" sy="100000" flip="none" algn="tl"/>
                </a:blipFill>
                <a:effectLst>
                  <a:outerShdw blurRad="38100" dist="38100" dir="2700000" algn="tl">
                    <a:srgbClr val="000000">
                      <a:alpha val="43137"/>
                    </a:srgbClr>
                  </a:outerShdw>
                </a:effectLst>
                <a:latin typeface="Forte" pitchFamily="66" charset="0"/>
                <a:ea typeface="Cambria Math" pitchFamily="18" charset="0"/>
              </a:rPr>
              <a:t>35 yrs</a:t>
            </a:r>
          </a:p>
          <a:p>
            <a:pPr algn="just">
              <a:spcBef>
                <a:spcPts val="0"/>
              </a:spcBef>
            </a:pPr>
            <a:r>
              <a:rPr lang="en-US" sz="3000" dirty="0" smtClean="0">
                <a:ln w="12700">
                  <a:solidFill>
                    <a:srgbClr val="5A702E"/>
                  </a:solidFill>
                </a:ln>
                <a:blipFill>
                  <a:blip r:embed="rId3"/>
                  <a:tile tx="0" ty="0" sx="100000" sy="100000" flip="none" algn="tl"/>
                </a:blipFill>
                <a:effectLst>
                  <a:outerShdw blurRad="38100" dist="38100" dir="2700000" algn="tl">
                    <a:srgbClr val="000000">
                      <a:alpha val="43137"/>
                    </a:srgbClr>
                  </a:outerShdw>
                </a:effectLst>
                <a:latin typeface="Forte" pitchFamily="66" charset="0"/>
                <a:ea typeface="Cambria Math" pitchFamily="18" charset="0"/>
              </a:rPr>
              <a:t>Male</a:t>
            </a:r>
          </a:p>
          <a:p>
            <a:pPr algn="just">
              <a:spcBef>
                <a:spcPts val="0"/>
              </a:spcBef>
            </a:pPr>
            <a:r>
              <a:rPr lang="en-US" sz="3000" dirty="0" smtClean="0">
                <a:ln w="12700">
                  <a:solidFill>
                    <a:srgbClr val="5A702E"/>
                  </a:solidFill>
                </a:ln>
                <a:blipFill>
                  <a:blip r:embed="rId3"/>
                  <a:tile tx="0" ty="0" sx="100000" sy="100000" flip="none" algn="tl"/>
                </a:blipFill>
                <a:effectLst>
                  <a:outerShdw blurRad="38100" dist="38100" dir="2700000" algn="tl">
                    <a:srgbClr val="000000">
                      <a:alpha val="43137"/>
                    </a:srgbClr>
                  </a:outerShdw>
                </a:effectLst>
                <a:latin typeface="Forte" pitchFamily="66" charset="0"/>
                <a:ea typeface="Cambria Math" pitchFamily="18" charset="0"/>
              </a:rPr>
              <a:t>California, USA</a:t>
            </a:r>
          </a:p>
          <a:p>
            <a:pPr algn="just"/>
            <a:endParaRPr lang="en-US" dirty="0" smtClean="0">
              <a:ln w="12700">
                <a:solidFill>
                  <a:srgbClr val="5A702E"/>
                </a:solidFill>
              </a:ln>
              <a:blipFill>
                <a:blip r:embed="rId3"/>
                <a:tile tx="0" ty="0" sx="100000" sy="100000" flip="none" algn="tl"/>
              </a:blipFill>
              <a:effectLst>
                <a:glow rad="101600">
                  <a:schemeClr val="accent1">
                    <a:satMod val="175000"/>
                    <a:alpha val="40000"/>
                  </a:schemeClr>
                </a:glow>
                <a:innerShdw blurRad="114300">
                  <a:schemeClr val="bg1"/>
                </a:innerShdw>
              </a:effectLst>
            </a:endParaRPr>
          </a:p>
          <a:p>
            <a:endParaRPr lang="en-US" dirty="0" smtClean="0">
              <a:ln w="12700">
                <a:solidFill>
                  <a:srgbClr val="5A702E"/>
                </a:solidFill>
              </a:ln>
              <a:blipFill>
                <a:blip r:embed="rId3"/>
                <a:tile tx="0" ty="0" sx="100000" sy="100000" flip="none" algn="tl"/>
              </a:blipFill>
              <a:effectLst>
                <a:glow rad="101600">
                  <a:schemeClr val="accent1">
                    <a:satMod val="175000"/>
                    <a:alpha val="40000"/>
                  </a:schemeClr>
                </a:glow>
                <a:innerShdw blurRad="114300">
                  <a:schemeClr val="bg1"/>
                </a:innerShdw>
              </a:effectLst>
            </a:endParaRPr>
          </a:p>
          <a:p>
            <a:endParaRPr lang="en-US" dirty="0">
              <a:ln w="12700">
                <a:solidFill>
                  <a:srgbClr val="5A702E"/>
                </a:solidFill>
              </a:ln>
              <a:blipFill>
                <a:blip r:embed="rId3"/>
                <a:tile tx="0" ty="0" sx="100000" sy="100000" flip="none" algn="tl"/>
              </a:blipFill>
              <a:effectLst>
                <a:glow rad="101600">
                  <a:schemeClr val="accent1">
                    <a:satMod val="175000"/>
                    <a:alpha val="40000"/>
                  </a:schemeClr>
                </a:glow>
                <a:innerShdw blurRad="114300">
                  <a:schemeClr val="bg1"/>
                </a:innerShdw>
              </a:effectLst>
            </a:endParaRPr>
          </a:p>
        </p:txBody>
      </p:sp>
      <p:sp>
        <p:nvSpPr>
          <p:cNvPr id="5" name="Title 1"/>
          <p:cNvSpPr txBox="1">
            <a:spLocks/>
          </p:cNvSpPr>
          <p:nvPr/>
        </p:nvSpPr>
        <p:spPr>
          <a:xfrm>
            <a:off x="642910" y="285729"/>
            <a:ext cx="7772400" cy="100013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200" b="1" i="0" u="none" strike="noStrike" kern="1200" cap="none" spc="0" normalizeH="0" baseline="0" noProof="0" dirty="0" smtClean="0">
                <a:ln w="12700" cmpd="sng">
                  <a:solidFill>
                    <a:schemeClr val="tx1">
                      <a:lumMod val="95000"/>
                      <a:lumOff val="5000"/>
                    </a:schemeClr>
                  </a:solidFill>
                </a:ln>
                <a:solidFill>
                  <a:schemeClr val="accent1">
                    <a:lumMod val="75000"/>
                  </a:schemeClr>
                </a:solidFill>
                <a:effectLst>
                  <a:outerShdw blurRad="50800" dist="38100" dir="5400000" algn="t" rotWithShape="0">
                    <a:schemeClr val="accent3">
                      <a:lumMod val="20000"/>
                      <a:lumOff val="80000"/>
                      <a:alpha val="40000"/>
                    </a:schemeClr>
                  </a:outerShdw>
                </a:effectLst>
                <a:uLnTx/>
                <a:uFillTx/>
                <a:latin typeface="Bodoni MT Black" pitchFamily="18" charset="0"/>
                <a:ea typeface="+mj-ea"/>
                <a:cs typeface="+mj-cs"/>
              </a:rPr>
              <a:t>Testimonials</a:t>
            </a:r>
            <a:endParaRPr kumimoji="0" lang="en-US" sz="5200" b="1" i="0" u="none" strike="noStrike" kern="1200" cap="none" spc="0" normalizeH="0" baseline="0" noProof="0" dirty="0">
              <a:ln w="12700" cmpd="sng">
                <a:solidFill>
                  <a:schemeClr val="tx1">
                    <a:lumMod val="95000"/>
                    <a:lumOff val="5000"/>
                  </a:schemeClr>
                </a:solidFill>
              </a:ln>
              <a:solidFill>
                <a:schemeClr val="accent1">
                  <a:lumMod val="75000"/>
                </a:schemeClr>
              </a:solidFill>
              <a:effectLst>
                <a:outerShdw blurRad="50800" dist="38100" dir="5400000" algn="t" rotWithShape="0">
                  <a:schemeClr val="accent3">
                    <a:lumMod val="20000"/>
                    <a:lumOff val="80000"/>
                    <a:alpha val="40000"/>
                  </a:schemeClr>
                </a:outerShdw>
              </a:effectLst>
              <a:uLnTx/>
              <a:uFillTx/>
              <a:latin typeface="Bodoni MT Black" pitchFamily="18" charset="0"/>
              <a:ea typeface="+mj-ea"/>
              <a:cs typeface="+mj-cs"/>
            </a:endParaRPr>
          </a:p>
        </p:txBody>
      </p:sp>
      <p:pic>
        <p:nvPicPr>
          <p:cNvPr id="6" name="Picture 5" descr="writing-man1.jpg"/>
          <p:cNvPicPr>
            <a:picLocks noChangeAspect="1"/>
          </p:cNvPicPr>
          <p:nvPr/>
        </p:nvPicPr>
        <p:blipFill>
          <a:blip r:embed="rId4" cstate="email"/>
          <a:stretch>
            <a:fillRect/>
          </a:stretch>
        </p:blipFill>
        <p:spPr>
          <a:xfrm rot="668258">
            <a:off x="7072330" y="200723"/>
            <a:ext cx="1357322" cy="1353411"/>
          </a:xfrm>
          <a:prstGeom prst="rect">
            <a:avLst/>
          </a:prstGeom>
          <a:ln>
            <a:noFill/>
          </a:ln>
          <a:effectLst>
            <a:outerShdw blurRad="292100" dist="139700" dir="2700000" algn="tl" rotWithShape="0">
              <a:srgbClr val="333333">
                <a:alpha val="65000"/>
              </a:srgbClr>
            </a:outerShdw>
          </a:effectLst>
        </p:spPr>
      </p:pic>
      <p:pic>
        <p:nvPicPr>
          <p:cNvPr id="8" name="Picture 7" descr="PAD2582.jpg"/>
          <p:cNvPicPr>
            <a:picLocks noChangeAspect="1"/>
          </p:cNvPicPr>
          <p:nvPr/>
        </p:nvPicPr>
        <p:blipFill>
          <a:blip r:embed="rId5" cstate="email"/>
          <a:srcRect/>
          <a:stretch>
            <a:fillRect/>
          </a:stretch>
        </p:blipFill>
        <p:spPr>
          <a:xfrm>
            <a:off x="5143504" y="4214818"/>
            <a:ext cx="2500330" cy="22145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duotone>
              <a:schemeClr val="accent1">
                <a:shade val="45000"/>
                <a:satMod val="135000"/>
              </a:schemeClr>
              <a:prstClr val="white"/>
            </a:duotone>
            <a:lum bright="21000" contrast="-60000"/>
          </a:blip>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0034" y="1857364"/>
            <a:ext cx="8143932" cy="4357718"/>
          </a:xfrm>
        </p:spPr>
        <p:txBody>
          <a:bodyPr>
            <a:noAutofit/>
          </a:bodyPr>
          <a:lstStyle/>
          <a:p>
            <a:pPr algn="just">
              <a:spcBef>
                <a:spcPts val="0"/>
              </a:spcBef>
            </a:pPr>
            <a:r>
              <a:rPr lang="en-US" sz="3000" dirty="0" smtClean="0">
                <a:ln w="12700">
                  <a:solidFill>
                    <a:srgbClr val="5A702E"/>
                  </a:solidFill>
                </a:ln>
                <a:blipFill>
                  <a:blip r:embed="rId3"/>
                  <a:tile tx="0" ty="0" sx="100000" sy="100000" flip="none" algn="tl"/>
                </a:blipFill>
                <a:effectLst>
                  <a:outerShdw blurRad="38100" dist="38100" dir="2700000" algn="tl">
                    <a:srgbClr val="000000">
                      <a:alpha val="43137"/>
                    </a:srgbClr>
                  </a:outerShdw>
                </a:effectLst>
                <a:latin typeface="Forte" pitchFamily="66" charset="0"/>
                <a:ea typeface="Cambria Math" pitchFamily="18" charset="0"/>
              </a:rPr>
              <a:t>I was feeling low from last few weeks followed with vomiting, stomach ache due to liver infection. But Keva Noni has given me a permanent relief to this problem</a:t>
            </a:r>
          </a:p>
          <a:p>
            <a:pPr algn="just">
              <a:spcBef>
                <a:spcPts val="0"/>
              </a:spcBef>
            </a:pPr>
            <a:endParaRPr lang="en-US" sz="3000" dirty="0" smtClean="0">
              <a:ln w="12700">
                <a:solidFill>
                  <a:srgbClr val="5A702E"/>
                </a:solidFill>
              </a:ln>
              <a:blipFill>
                <a:blip r:embed="rId3"/>
                <a:tile tx="0" ty="0" sx="100000" sy="100000" flip="none" algn="tl"/>
              </a:blipFill>
              <a:effectLst>
                <a:outerShdw blurRad="38100" dist="38100" dir="2700000" algn="tl">
                  <a:srgbClr val="000000">
                    <a:alpha val="43137"/>
                  </a:srgbClr>
                </a:outerShdw>
              </a:effectLst>
              <a:latin typeface="Forte" pitchFamily="66" charset="0"/>
              <a:ea typeface="Cambria Math" pitchFamily="18" charset="0"/>
            </a:endParaRPr>
          </a:p>
          <a:p>
            <a:pPr algn="just">
              <a:spcBef>
                <a:spcPts val="0"/>
              </a:spcBef>
            </a:pPr>
            <a:r>
              <a:rPr lang="en-US" sz="3000" dirty="0" smtClean="0">
                <a:ln w="12700">
                  <a:solidFill>
                    <a:srgbClr val="5A702E"/>
                  </a:solidFill>
                </a:ln>
                <a:blipFill>
                  <a:blip r:embed="rId3"/>
                  <a:tile tx="0" ty="0" sx="100000" sy="100000" flip="none" algn="tl"/>
                </a:blipFill>
                <a:effectLst>
                  <a:outerShdw blurRad="38100" dist="38100" dir="2700000" algn="tl">
                    <a:srgbClr val="000000">
                      <a:alpha val="43137"/>
                    </a:srgbClr>
                  </a:outerShdw>
                </a:effectLst>
                <a:latin typeface="Forte" pitchFamily="66" charset="0"/>
                <a:ea typeface="Cambria Math" pitchFamily="18" charset="0"/>
              </a:rPr>
              <a:t>Jordan Fox</a:t>
            </a:r>
          </a:p>
          <a:p>
            <a:pPr algn="just">
              <a:spcBef>
                <a:spcPts val="0"/>
              </a:spcBef>
            </a:pPr>
            <a:r>
              <a:rPr lang="en-US" sz="3000" dirty="0" smtClean="0">
                <a:ln w="12700">
                  <a:solidFill>
                    <a:srgbClr val="5A702E"/>
                  </a:solidFill>
                </a:ln>
                <a:blipFill>
                  <a:blip r:embed="rId3"/>
                  <a:tile tx="0" ty="0" sx="100000" sy="100000" flip="none" algn="tl"/>
                </a:blipFill>
                <a:effectLst>
                  <a:outerShdw blurRad="38100" dist="38100" dir="2700000" algn="tl">
                    <a:srgbClr val="000000">
                      <a:alpha val="43137"/>
                    </a:srgbClr>
                  </a:outerShdw>
                </a:effectLst>
                <a:latin typeface="Forte" pitchFamily="66" charset="0"/>
                <a:ea typeface="Cambria Math" pitchFamily="18" charset="0"/>
              </a:rPr>
              <a:t>26 yrs</a:t>
            </a:r>
          </a:p>
          <a:p>
            <a:pPr algn="just">
              <a:spcBef>
                <a:spcPts val="0"/>
              </a:spcBef>
            </a:pPr>
            <a:r>
              <a:rPr lang="en-US" sz="3000" dirty="0" smtClean="0">
                <a:ln w="12700">
                  <a:solidFill>
                    <a:srgbClr val="5A702E"/>
                  </a:solidFill>
                </a:ln>
                <a:blipFill>
                  <a:blip r:embed="rId3"/>
                  <a:tile tx="0" ty="0" sx="100000" sy="100000" flip="none" algn="tl"/>
                </a:blipFill>
                <a:effectLst>
                  <a:outerShdw blurRad="38100" dist="38100" dir="2700000" algn="tl">
                    <a:srgbClr val="000000">
                      <a:alpha val="43137"/>
                    </a:srgbClr>
                  </a:outerShdw>
                </a:effectLst>
                <a:latin typeface="Forte" pitchFamily="66" charset="0"/>
                <a:ea typeface="Cambria Math" pitchFamily="18" charset="0"/>
              </a:rPr>
              <a:t>Male</a:t>
            </a:r>
          </a:p>
          <a:p>
            <a:pPr algn="just">
              <a:spcBef>
                <a:spcPts val="0"/>
              </a:spcBef>
            </a:pPr>
            <a:r>
              <a:rPr lang="en-US" sz="3000" dirty="0" smtClean="0">
                <a:ln w="12700">
                  <a:solidFill>
                    <a:srgbClr val="5A702E"/>
                  </a:solidFill>
                </a:ln>
                <a:blipFill>
                  <a:blip r:embed="rId3"/>
                  <a:tile tx="0" ty="0" sx="100000" sy="100000" flip="none" algn="tl"/>
                </a:blipFill>
                <a:effectLst>
                  <a:outerShdw blurRad="38100" dist="38100" dir="2700000" algn="tl">
                    <a:srgbClr val="000000">
                      <a:alpha val="43137"/>
                    </a:srgbClr>
                  </a:outerShdw>
                </a:effectLst>
                <a:latin typeface="Forte" pitchFamily="66" charset="0"/>
                <a:ea typeface="Cambria Math" pitchFamily="18" charset="0"/>
              </a:rPr>
              <a:t>San Francisco, USA</a:t>
            </a:r>
          </a:p>
          <a:p>
            <a:pPr algn="just">
              <a:spcBef>
                <a:spcPts val="0"/>
              </a:spcBef>
            </a:pPr>
            <a:endParaRPr lang="en-US" dirty="0" smtClean="0">
              <a:ln w="12700">
                <a:solidFill>
                  <a:srgbClr val="5A702E"/>
                </a:solidFill>
              </a:ln>
              <a:blipFill>
                <a:blip r:embed="rId3"/>
                <a:tile tx="0" ty="0" sx="100000" sy="100000" flip="none" algn="tl"/>
              </a:blipFill>
              <a:effectLst>
                <a:glow rad="101600">
                  <a:schemeClr val="accent1">
                    <a:satMod val="175000"/>
                    <a:alpha val="40000"/>
                  </a:schemeClr>
                </a:glow>
                <a:innerShdw blurRad="114300">
                  <a:schemeClr val="bg1"/>
                </a:innerShdw>
              </a:effectLst>
            </a:endParaRPr>
          </a:p>
          <a:p>
            <a:pPr>
              <a:spcBef>
                <a:spcPts val="0"/>
              </a:spcBef>
            </a:pPr>
            <a:endParaRPr lang="en-US" dirty="0" smtClean="0">
              <a:ln w="12700">
                <a:solidFill>
                  <a:srgbClr val="5A702E"/>
                </a:solidFill>
              </a:ln>
              <a:blipFill>
                <a:blip r:embed="rId3"/>
                <a:tile tx="0" ty="0" sx="100000" sy="100000" flip="none" algn="tl"/>
              </a:blipFill>
              <a:effectLst>
                <a:glow rad="101600">
                  <a:schemeClr val="accent1">
                    <a:satMod val="175000"/>
                    <a:alpha val="40000"/>
                  </a:schemeClr>
                </a:glow>
                <a:innerShdw blurRad="114300">
                  <a:schemeClr val="bg1"/>
                </a:innerShdw>
              </a:effectLst>
            </a:endParaRPr>
          </a:p>
          <a:p>
            <a:pPr>
              <a:spcBef>
                <a:spcPts val="0"/>
              </a:spcBef>
            </a:pPr>
            <a:endParaRPr lang="en-US" dirty="0">
              <a:ln w="12700">
                <a:solidFill>
                  <a:srgbClr val="5A702E"/>
                </a:solidFill>
              </a:ln>
              <a:blipFill>
                <a:blip r:embed="rId3"/>
                <a:tile tx="0" ty="0" sx="100000" sy="100000" flip="none" algn="tl"/>
              </a:blipFill>
              <a:effectLst>
                <a:glow rad="101600">
                  <a:schemeClr val="accent1">
                    <a:satMod val="175000"/>
                    <a:alpha val="40000"/>
                  </a:schemeClr>
                </a:glow>
                <a:innerShdw blurRad="114300">
                  <a:schemeClr val="bg1"/>
                </a:innerShdw>
              </a:effectLst>
            </a:endParaRPr>
          </a:p>
        </p:txBody>
      </p:sp>
      <p:sp>
        <p:nvSpPr>
          <p:cNvPr id="5" name="Title 1"/>
          <p:cNvSpPr txBox="1">
            <a:spLocks/>
          </p:cNvSpPr>
          <p:nvPr/>
        </p:nvSpPr>
        <p:spPr>
          <a:xfrm>
            <a:off x="642910" y="285729"/>
            <a:ext cx="7772400" cy="100013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200" b="1" i="0" u="none" strike="noStrike" kern="1200" cap="none" spc="0" normalizeH="0" baseline="0" noProof="0" dirty="0" smtClean="0">
                <a:ln w="12700" cmpd="sng">
                  <a:solidFill>
                    <a:schemeClr val="tx1">
                      <a:lumMod val="95000"/>
                      <a:lumOff val="5000"/>
                    </a:schemeClr>
                  </a:solidFill>
                </a:ln>
                <a:solidFill>
                  <a:schemeClr val="accent1">
                    <a:lumMod val="75000"/>
                  </a:schemeClr>
                </a:solidFill>
                <a:effectLst>
                  <a:outerShdw blurRad="50800" dist="38100" dir="5400000" algn="t" rotWithShape="0">
                    <a:schemeClr val="accent3">
                      <a:lumMod val="20000"/>
                      <a:lumOff val="80000"/>
                      <a:alpha val="40000"/>
                    </a:schemeClr>
                  </a:outerShdw>
                </a:effectLst>
                <a:uLnTx/>
                <a:uFillTx/>
                <a:latin typeface="Bodoni MT Black" pitchFamily="18" charset="0"/>
                <a:ea typeface="+mj-ea"/>
                <a:cs typeface="+mj-cs"/>
              </a:rPr>
              <a:t>Testimonials</a:t>
            </a:r>
            <a:endParaRPr kumimoji="0" lang="en-US" sz="5200" b="1" i="0" u="none" strike="noStrike" kern="1200" cap="none" spc="0" normalizeH="0" baseline="0" noProof="0" dirty="0">
              <a:ln w="12700" cmpd="sng">
                <a:solidFill>
                  <a:schemeClr val="tx1">
                    <a:lumMod val="95000"/>
                    <a:lumOff val="5000"/>
                  </a:schemeClr>
                </a:solidFill>
              </a:ln>
              <a:solidFill>
                <a:schemeClr val="accent1">
                  <a:lumMod val="75000"/>
                </a:schemeClr>
              </a:solidFill>
              <a:effectLst>
                <a:outerShdw blurRad="50800" dist="38100" dir="5400000" algn="t" rotWithShape="0">
                  <a:schemeClr val="accent3">
                    <a:lumMod val="20000"/>
                    <a:lumOff val="80000"/>
                    <a:alpha val="40000"/>
                  </a:schemeClr>
                </a:outerShdw>
              </a:effectLst>
              <a:uLnTx/>
              <a:uFillTx/>
              <a:latin typeface="Bodoni MT Black" pitchFamily="18" charset="0"/>
              <a:ea typeface="+mj-ea"/>
              <a:cs typeface="+mj-cs"/>
            </a:endParaRPr>
          </a:p>
        </p:txBody>
      </p:sp>
      <p:pic>
        <p:nvPicPr>
          <p:cNvPr id="6" name="Picture 5" descr="writing-man1.jpg"/>
          <p:cNvPicPr>
            <a:picLocks noChangeAspect="1"/>
          </p:cNvPicPr>
          <p:nvPr/>
        </p:nvPicPr>
        <p:blipFill>
          <a:blip r:embed="rId4" cstate="email"/>
          <a:stretch>
            <a:fillRect/>
          </a:stretch>
        </p:blipFill>
        <p:spPr>
          <a:xfrm rot="668258">
            <a:off x="7072330" y="200723"/>
            <a:ext cx="1357322" cy="1353411"/>
          </a:xfrm>
          <a:prstGeom prst="rect">
            <a:avLst/>
          </a:prstGeom>
          <a:ln>
            <a:noFill/>
          </a:ln>
          <a:effectLst>
            <a:outerShdw blurRad="292100" dist="139700" dir="2700000" algn="tl" rotWithShape="0">
              <a:srgbClr val="333333">
                <a:alpha val="65000"/>
              </a:srgbClr>
            </a:outerShdw>
          </a:effectLst>
        </p:spPr>
      </p:pic>
      <p:pic>
        <p:nvPicPr>
          <p:cNvPr id="9" name="Picture 8" descr="images.jpg"/>
          <p:cNvPicPr>
            <a:picLocks noChangeAspect="1"/>
          </p:cNvPicPr>
          <p:nvPr/>
        </p:nvPicPr>
        <p:blipFill>
          <a:blip r:embed="rId5"/>
          <a:stretch>
            <a:fillRect/>
          </a:stretch>
        </p:blipFill>
        <p:spPr>
          <a:xfrm>
            <a:off x="5286380" y="3786190"/>
            <a:ext cx="2500330" cy="22860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duotone>
              <a:schemeClr val="accent1">
                <a:shade val="45000"/>
                <a:satMod val="135000"/>
              </a:schemeClr>
              <a:prstClr val="white"/>
            </a:duotone>
            <a:lum bright="21000" contrast="-60000"/>
          </a:blip>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0034" y="2071678"/>
            <a:ext cx="8143932" cy="3929090"/>
          </a:xfrm>
        </p:spPr>
        <p:txBody>
          <a:bodyPr>
            <a:noAutofit/>
          </a:bodyPr>
          <a:lstStyle/>
          <a:p>
            <a:pPr algn="just">
              <a:spcBef>
                <a:spcPts val="0"/>
              </a:spcBef>
            </a:pPr>
            <a:r>
              <a:rPr lang="en-US" sz="3000" dirty="0" smtClean="0">
                <a:ln w="12700">
                  <a:solidFill>
                    <a:srgbClr val="5A702E"/>
                  </a:solidFill>
                </a:ln>
                <a:blipFill>
                  <a:blip r:embed="rId3"/>
                  <a:tile tx="0" ty="0" sx="100000" sy="100000" flip="none" algn="tl"/>
                </a:blipFill>
                <a:effectLst>
                  <a:outerShdw blurRad="38100" dist="38100" dir="2700000" algn="tl">
                    <a:srgbClr val="000000">
                      <a:alpha val="43137"/>
                    </a:srgbClr>
                  </a:outerShdw>
                </a:effectLst>
                <a:latin typeface="Forte" pitchFamily="66" charset="0"/>
                <a:ea typeface="Cambria Math" pitchFamily="18" charset="0"/>
              </a:rPr>
              <a:t>I have to keep myself energetic 24 hours. I tried many multi vitamins but Keva Noni has really proved the best solution to me. Now I am always active</a:t>
            </a:r>
          </a:p>
          <a:p>
            <a:pPr algn="just">
              <a:spcBef>
                <a:spcPts val="0"/>
              </a:spcBef>
            </a:pPr>
            <a:endParaRPr lang="en-US" sz="3000" dirty="0" smtClean="0">
              <a:ln w="12700">
                <a:solidFill>
                  <a:srgbClr val="5A702E"/>
                </a:solidFill>
              </a:ln>
              <a:blipFill>
                <a:blip r:embed="rId3"/>
                <a:tile tx="0" ty="0" sx="100000" sy="100000" flip="none" algn="tl"/>
              </a:blipFill>
              <a:effectLst>
                <a:outerShdw blurRad="38100" dist="38100" dir="2700000" algn="tl">
                  <a:srgbClr val="000000">
                    <a:alpha val="43137"/>
                  </a:srgbClr>
                </a:outerShdw>
              </a:effectLst>
              <a:latin typeface="Forte" pitchFamily="66" charset="0"/>
              <a:ea typeface="Cambria Math" pitchFamily="18" charset="0"/>
            </a:endParaRPr>
          </a:p>
          <a:p>
            <a:pPr algn="just">
              <a:spcBef>
                <a:spcPts val="0"/>
              </a:spcBef>
            </a:pPr>
            <a:r>
              <a:rPr lang="en-US" sz="3000" dirty="0" smtClean="0">
                <a:ln w="12700">
                  <a:solidFill>
                    <a:srgbClr val="5A702E"/>
                  </a:solidFill>
                </a:ln>
                <a:blipFill>
                  <a:blip r:embed="rId3"/>
                  <a:tile tx="0" ty="0" sx="100000" sy="100000" flip="none" algn="tl"/>
                </a:blipFill>
                <a:effectLst>
                  <a:outerShdw blurRad="38100" dist="38100" dir="2700000" algn="tl">
                    <a:srgbClr val="000000">
                      <a:alpha val="43137"/>
                    </a:srgbClr>
                  </a:outerShdw>
                </a:effectLst>
                <a:latin typeface="Forte" pitchFamily="66" charset="0"/>
                <a:ea typeface="Cambria Math" pitchFamily="18" charset="0"/>
              </a:rPr>
              <a:t>Andrea Wright</a:t>
            </a:r>
          </a:p>
          <a:p>
            <a:pPr algn="just">
              <a:spcBef>
                <a:spcPts val="0"/>
              </a:spcBef>
            </a:pPr>
            <a:r>
              <a:rPr lang="en-US" sz="3000" dirty="0" smtClean="0">
                <a:ln w="12700">
                  <a:solidFill>
                    <a:srgbClr val="5A702E"/>
                  </a:solidFill>
                </a:ln>
                <a:blipFill>
                  <a:blip r:embed="rId3"/>
                  <a:tile tx="0" ty="0" sx="100000" sy="100000" flip="none" algn="tl"/>
                </a:blipFill>
                <a:effectLst>
                  <a:outerShdw blurRad="38100" dist="38100" dir="2700000" algn="tl">
                    <a:srgbClr val="000000">
                      <a:alpha val="43137"/>
                    </a:srgbClr>
                  </a:outerShdw>
                </a:effectLst>
                <a:latin typeface="Forte" pitchFamily="66" charset="0"/>
                <a:ea typeface="Cambria Math" pitchFamily="18" charset="0"/>
              </a:rPr>
              <a:t>27 yrs</a:t>
            </a:r>
          </a:p>
          <a:p>
            <a:pPr algn="just">
              <a:spcBef>
                <a:spcPts val="0"/>
              </a:spcBef>
            </a:pPr>
            <a:r>
              <a:rPr lang="en-US" sz="3000" dirty="0" smtClean="0">
                <a:ln w="12700">
                  <a:solidFill>
                    <a:srgbClr val="5A702E"/>
                  </a:solidFill>
                </a:ln>
                <a:blipFill>
                  <a:blip r:embed="rId3"/>
                  <a:tile tx="0" ty="0" sx="100000" sy="100000" flip="none" algn="tl"/>
                </a:blipFill>
                <a:effectLst>
                  <a:outerShdw blurRad="38100" dist="38100" dir="2700000" algn="tl">
                    <a:srgbClr val="000000">
                      <a:alpha val="43137"/>
                    </a:srgbClr>
                  </a:outerShdw>
                </a:effectLst>
                <a:latin typeface="Forte" pitchFamily="66" charset="0"/>
                <a:ea typeface="Cambria Math" pitchFamily="18" charset="0"/>
              </a:rPr>
              <a:t>Female</a:t>
            </a:r>
          </a:p>
          <a:p>
            <a:pPr algn="just">
              <a:spcBef>
                <a:spcPts val="0"/>
              </a:spcBef>
            </a:pPr>
            <a:r>
              <a:rPr lang="en-US" sz="3000" dirty="0" smtClean="0">
                <a:ln w="12700">
                  <a:solidFill>
                    <a:srgbClr val="5A702E"/>
                  </a:solidFill>
                </a:ln>
                <a:blipFill>
                  <a:blip r:embed="rId3"/>
                  <a:tile tx="0" ty="0" sx="100000" sy="100000" flip="none" algn="tl"/>
                </a:blipFill>
                <a:effectLst>
                  <a:outerShdw blurRad="38100" dist="38100" dir="2700000" algn="tl">
                    <a:srgbClr val="000000">
                      <a:alpha val="43137"/>
                    </a:srgbClr>
                  </a:outerShdw>
                </a:effectLst>
                <a:latin typeface="Forte" pitchFamily="66" charset="0"/>
                <a:ea typeface="Cambria Math" pitchFamily="18" charset="0"/>
              </a:rPr>
              <a:t>Los Angeles, USA</a:t>
            </a:r>
          </a:p>
          <a:p>
            <a:pPr algn="just">
              <a:spcBef>
                <a:spcPts val="0"/>
              </a:spcBef>
            </a:pPr>
            <a:endParaRPr lang="en-US" dirty="0" smtClean="0">
              <a:ln w="12700">
                <a:solidFill>
                  <a:srgbClr val="5A702E"/>
                </a:solidFill>
              </a:ln>
              <a:blipFill>
                <a:blip r:embed="rId3"/>
                <a:tile tx="0" ty="0" sx="100000" sy="100000" flip="none" algn="tl"/>
              </a:blipFill>
              <a:effectLst>
                <a:glow rad="101600">
                  <a:schemeClr val="accent1">
                    <a:satMod val="175000"/>
                    <a:alpha val="40000"/>
                  </a:schemeClr>
                </a:glow>
                <a:innerShdw blurRad="114300">
                  <a:schemeClr val="bg1"/>
                </a:innerShdw>
              </a:effectLst>
            </a:endParaRPr>
          </a:p>
          <a:p>
            <a:pPr>
              <a:spcBef>
                <a:spcPts val="0"/>
              </a:spcBef>
            </a:pPr>
            <a:endParaRPr lang="en-US" dirty="0" smtClean="0">
              <a:ln w="12700">
                <a:solidFill>
                  <a:srgbClr val="5A702E"/>
                </a:solidFill>
              </a:ln>
              <a:blipFill>
                <a:blip r:embed="rId3"/>
                <a:tile tx="0" ty="0" sx="100000" sy="100000" flip="none" algn="tl"/>
              </a:blipFill>
              <a:effectLst>
                <a:glow rad="101600">
                  <a:schemeClr val="accent1">
                    <a:satMod val="175000"/>
                    <a:alpha val="40000"/>
                  </a:schemeClr>
                </a:glow>
                <a:innerShdw blurRad="114300">
                  <a:schemeClr val="bg1"/>
                </a:innerShdw>
              </a:effectLst>
            </a:endParaRPr>
          </a:p>
          <a:p>
            <a:pPr>
              <a:spcBef>
                <a:spcPts val="0"/>
              </a:spcBef>
            </a:pPr>
            <a:endParaRPr lang="en-US" dirty="0">
              <a:ln w="12700">
                <a:solidFill>
                  <a:srgbClr val="5A702E"/>
                </a:solidFill>
              </a:ln>
              <a:blipFill>
                <a:blip r:embed="rId3"/>
                <a:tile tx="0" ty="0" sx="100000" sy="100000" flip="none" algn="tl"/>
              </a:blipFill>
              <a:effectLst>
                <a:glow rad="101600">
                  <a:schemeClr val="accent1">
                    <a:satMod val="175000"/>
                    <a:alpha val="40000"/>
                  </a:schemeClr>
                </a:glow>
                <a:innerShdw blurRad="114300">
                  <a:schemeClr val="bg1"/>
                </a:innerShdw>
              </a:effectLst>
            </a:endParaRPr>
          </a:p>
        </p:txBody>
      </p:sp>
      <p:sp>
        <p:nvSpPr>
          <p:cNvPr id="5" name="Title 1"/>
          <p:cNvSpPr txBox="1">
            <a:spLocks/>
          </p:cNvSpPr>
          <p:nvPr/>
        </p:nvSpPr>
        <p:spPr>
          <a:xfrm>
            <a:off x="642910" y="285729"/>
            <a:ext cx="7772400" cy="100013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200" b="1" i="0" u="none" strike="noStrike" kern="1200" cap="none" spc="0" normalizeH="0" baseline="0" noProof="0" dirty="0" smtClean="0">
                <a:ln w="12700" cmpd="sng">
                  <a:solidFill>
                    <a:schemeClr val="tx1">
                      <a:lumMod val="95000"/>
                      <a:lumOff val="5000"/>
                    </a:schemeClr>
                  </a:solidFill>
                </a:ln>
                <a:solidFill>
                  <a:schemeClr val="accent1">
                    <a:lumMod val="75000"/>
                  </a:schemeClr>
                </a:solidFill>
                <a:effectLst>
                  <a:outerShdw blurRad="50800" dist="38100" dir="5400000" algn="t" rotWithShape="0">
                    <a:schemeClr val="accent3">
                      <a:lumMod val="20000"/>
                      <a:lumOff val="80000"/>
                      <a:alpha val="40000"/>
                    </a:schemeClr>
                  </a:outerShdw>
                </a:effectLst>
                <a:uLnTx/>
                <a:uFillTx/>
                <a:latin typeface="Bodoni MT Black" pitchFamily="18" charset="0"/>
                <a:ea typeface="+mj-ea"/>
                <a:cs typeface="+mj-cs"/>
              </a:rPr>
              <a:t>Testimonials</a:t>
            </a:r>
            <a:endParaRPr kumimoji="0" lang="en-US" sz="5200" b="1" i="0" u="none" strike="noStrike" kern="1200" cap="none" spc="0" normalizeH="0" baseline="0" noProof="0" dirty="0">
              <a:ln w="12700" cmpd="sng">
                <a:solidFill>
                  <a:schemeClr val="tx1">
                    <a:lumMod val="95000"/>
                    <a:lumOff val="5000"/>
                  </a:schemeClr>
                </a:solidFill>
              </a:ln>
              <a:solidFill>
                <a:schemeClr val="accent1">
                  <a:lumMod val="75000"/>
                </a:schemeClr>
              </a:solidFill>
              <a:effectLst>
                <a:outerShdw blurRad="50800" dist="38100" dir="5400000" algn="t" rotWithShape="0">
                  <a:schemeClr val="accent3">
                    <a:lumMod val="20000"/>
                    <a:lumOff val="80000"/>
                    <a:alpha val="40000"/>
                  </a:schemeClr>
                </a:outerShdw>
              </a:effectLst>
              <a:uLnTx/>
              <a:uFillTx/>
              <a:latin typeface="Bodoni MT Black" pitchFamily="18" charset="0"/>
              <a:ea typeface="+mj-ea"/>
              <a:cs typeface="+mj-cs"/>
            </a:endParaRPr>
          </a:p>
        </p:txBody>
      </p:sp>
      <p:pic>
        <p:nvPicPr>
          <p:cNvPr id="6" name="Picture 5" descr="writing-man1.jpg"/>
          <p:cNvPicPr>
            <a:picLocks noChangeAspect="1"/>
          </p:cNvPicPr>
          <p:nvPr/>
        </p:nvPicPr>
        <p:blipFill>
          <a:blip r:embed="rId4" cstate="email"/>
          <a:stretch>
            <a:fillRect/>
          </a:stretch>
        </p:blipFill>
        <p:spPr>
          <a:xfrm rot="668258">
            <a:off x="7072330" y="200723"/>
            <a:ext cx="1357322" cy="1353411"/>
          </a:xfrm>
          <a:prstGeom prst="rect">
            <a:avLst/>
          </a:prstGeom>
          <a:ln>
            <a:noFill/>
          </a:ln>
          <a:effectLst>
            <a:outerShdw blurRad="292100" dist="139700" dir="2700000" algn="tl" rotWithShape="0">
              <a:srgbClr val="333333">
                <a:alpha val="65000"/>
              </a:srgbClr>
            </a:outerShdw>
          </a:effectLst>
        </p:spPr>
      </p:pic>
      <p:pic>
        <p:nvPicPr>
          <p:cNvPr id="8" name="Picture 7" descr="02.jpg"/>
          <p:cNvPicPr>
            <a:picLocks noChangeAspect="1"/>
          </p:cNvPicPr>
          <p:nvPr/>
        </p:nvPicPr>
        <p:blipFill>
          <a:blip r:embed="rId5" cstate="email">
            <a:lum bright="20000"/>
          </a:blip>
          <a:srcRect/>
          <a:stretch>
            <a:fillRect/>
          </a:stretch>
        </p:blipFill>
        <p:spPr>
          <a:xfrm>
            <a:off x="5286380" y="3929066"/>
            <a:ext cx="2500330" cy="22860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duotone>
              <a:schemeClr val="accent1">
                <a:shade val="45000"/>
                <a:satMod val="135000"/>
              </a:schemeClr>
              <a:prstClr val="white"/>
            </a:duotone>
            <a:lum bright="21000" contrast="-60000"/>
          </a:blip>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0034" y="1857364"/>
            <a:ext cx="8143932" cy="3929090"/>
          </a:xfrm>
        </p:spPr>
        <p:txBody>
          <a:bodyPr>
            <a:noAutofit/>
          </a:bodyPr>
          <a:lstStyle/>
          <a:p>
            <a:pPr algn="just">
              <a:spcBef>
                <a:spcPts val="0"/>
              </a:spcBef>
            </a:pPr>
            <a:r>
              <a:rPr lang="en-US" sz="3000" dirty="0" smtClean="0">
                <a:ln w="12700">
                  <a:solidFill>
                    <a:srgbClr val="5A702E"/>
                  </a:solidFill>
                </a:ln>
                <a:blipFill>
                  <a:blip r:embed="rId3"/>
                  <a:tile tx="0" ty="0" sx="100000" sy="100000" flip="none" algn="tl"/>
                </a:blipFill>
                <a:effectLst>
                  <a:outerShdw blurRad="38100" dist="38100" dir="2700000" algn="tl">
                    <a:srgbClr val="000000">
                      <a:alpha val="43137"/>
                    </a:srgbClr>
                  </a:outerShdw>
                </a:effectLst>
                <a:latin typeface="Forte" pitchFamily="66" charset="0"/>
                <a:ea typeface="Cambria Math" pitchFamily="18" charset="0"/>
              </a:rPr>
              <a:t>Diabetes &amp; cancer are 2 such problems which are being suffered by majority in my family for years. I am using Keva Noni as a precautionary measure for so long time &amp; am absolutely fit &amp; fine</a:t>
            </a:r>
          </a:p>
          <a:p>
            <a:pPr algn="just">
              <a:spcBef>
                <a:spcPts val="0"/>
              </a:spcBef>
            </a:pPr>
            <a:endParaRPr lang="en-US" sz="3000" dirty="0" smtClean="0">
              <a:ln w="12700">
                <a:solidFill>
                  <a:srgbClr val="5A702E"/>
                </a:solidFill>
              </a:ln>
              <a:blipFill>
                <a:blip r:embed="rId3"/>
                <a:tile tx="0" ty="0" sx="100000" sy="100000" flip="none" algn="tl"/>
              </a:blipFill>
              <a:effectLst>
                <a:outerShdw blurRad="38100" dist="38100" dir="2700000" algn="tl">
                  <a:srgbClr val="000000">
                    <a:alpha val="43137"/>
                  </a:srgbClr>
                </a:outerShdw>
              </a:effectLst>
              <a:latin typeface="Forte" pitchFamily="66" charset="0"/>
              <a:ea typeface="Cambria Math" pitchFamily="18" charset="0"/>
            </a:endParaRPr>
          </a:p>
          <a:p>
            <a:pPr algn="just">
              <a:spcBef>
                <a:spcPts val="0"/>
              </a:spcBef>
            </a:pPr>
            <a:r>
              <a:rPr lang="en-US" sz="3000" dirty="0" smtClean="0">
                <a:ln w="12700">
                  <a:solidFill>
                    <a:srgbClr val="5A702E"/>
                  </a:solidFill>
                </a:ln>
                <a:blipFill>
                  <a:blip r:embed="rId3"/>
                  <a:tile tx="0" ty="0" sx="100000" sy="100000" flip="none" algn="tl"/>
                </a:blipFill>
                <a:effectLst>
                  <a:outerShdw blurRad="38100" dist="38100" dir="2700000" algn="tl">
                    <a:srgbClr val="000000">
                      <a:alpha val="43137"/>
                    </a:srgbClr>
                  </a:outerShdw>
                </a:effectLst>
                <a:latin typeface="Forte" pitchFamily="66" charset="0"/>
                <a:ea typeface="Cambria Math" pitchFamily="18" charset="0"/>
              </a:rPr>
              <a:t>Robert Parker</a:t>
            </a:r>
          </a:p>
          <a:p>
            <a:pPr algn="just">
              <a:spcBef>
                <a:spcPts val="0"/>
              </a:spcBef>
            </a:pPr>
            <a:r>
              <a:rPr lang="en-US" sz="3000" dirty="0" smtClean="0">
                <a:ln w="12700">
                  <a:solidFill>
                    <a:srgbClr val="5A702E"/>
                  </a:solidFill>
                </a:ln>
                <a:blipFill>
                  <a:blip r:embed="rId3"/>
                  <a:tile tx="0" ty="0" sx="100000" sy="100000" flip="none" algn="tl"/>
                </a:blipFill>
                <a:effectLst>
                  <a:outerShdw blurRad="38100" dist="38100" dir="2700000" algn="tl">
                    <a:srgbClr val="000000">
                      <a:alpha val="43137"/>
                    </a:srgbClr>
                  </a:outerShdw>
                </a:effectLst>
                <a:latin typeface="Forte" pitchFamily="66" charset="0"/>
                <a:ea typeface="Cambria Math" pitchFamily="18" charset="0"/>
              </a:rPr>
              <a:t>40 yrs</a:t>
            </a:r>
          </a:p>
          <a:p>
            <a:pPr algn="just">
              <a:spcBef>
                <a:spcPts val="0"/>
              </a:spcBef>
            </a:pPr>
            <a:r>
              <a:rPr lang="en-US" sz="3000" dirty="0" smtClean="0">
                <a:ln w="12700">
                  <a:solidFill>
                    <a:srgbClr val="5A702E"/>
                  </a:solidFill>
                </a:ln>
                <a:blipFill>
                  <a:blip r:embed="rId3"/>
                  <a:tile tx="0" ty="0" sx="100000" sy="100000" flip="none" algn="tl"/>
                </a:blipFill>
                <a:effectLst>
                  <a:outerShdw blurRad="38100" dist="38100" dir="2700000" algn="tl">
                    <a:srgbClr val="000000">
                      <a:alpha val="43137"/>
                    </a:srgbClr>
                  </a:outerShdw>
                </a:effectLst>
                <a:latin typeface="Forte" pitchFamily="66" charset="0"/>
                <a:ea typeface="Cambria Math" pitchFamily="18" charset="0"/>
              </a:rPr>
              <a:t>Male</a:t>
            </a:r>
          </a:p>
          <a:p>
            <a:pPr algn="just">
              <a:spcBef>
                <a:spcPts val="0"/>
              </a:spcBef>
            </a:pPr>
            <a:r>
              <a:rPr lang="en-US" sz="3000" dirty="0" smtClean="0">
                <a:ln w="12700">
                  <a:solidFill>
                    <a:srgbClr val="5A702E"/>
                  </a:solidFill>
                </a:ln>
                <a:blipFill>
                  <a:blip r:embed="rId3"/>
                  <a:tile tx="0" ty="0" sx="100000" sy="100000" flip="none" algn="tl"/>
                </a:blipFill>
                <a:effectLst>
                  <a:outerShdw blurRad="38100" dist="38100" dir="2700000" algn="tl">
                    <a:srgbClr val="000000">
                      <a:alpha val="43137"/>
                    </a:srgbClr>
                  </a:outerShdw>
                </a:effectLst>
                <a:latin typeface="Forte" pitchFamily="66" charset="0"/>
                <a:ea typeface="Cambria Math" pitchFamily="18" charset="0"/>
              </a:rPr>
              <a:t>Sacramento, USA</a:t>
            </a:r>
          </a:p>
          <a:p>
            <a:pPr algn="just">
              <a:spcBef>
                <a:spcPts val="0"/>
              </a:spcBef>
            </a:pPr>
            <a:endParaRPr lang="en-US" sz="3000" dirty="0" smtClean="0">
              <a:ln w="12700">
                <a:solidFill>
                  <a:srgbClr val="5A702E"/>
                </a:solidFill>
              </a:ln>
              <a:blipFill>
                <a:blip r:embed="rId3"/>
                <a:tile tx="0" ty="0" sx="100000" sy="100000" flip="none" algn="tl"/>
              </a:blipFill>
              <a:effectLst>
                <a:outerShdw blurRad="38100" dist="38100" dir="2700000" algn="tl">
                  <a:srgbClr val="000000">
                    <a:alpha val="43137"/>
                  </a:srgbClr>
                </a:outerShdw>
              </a:effectLst>
              <a:latin typeface="Forte" pitchFamily="66" charset="0"/>
              <a:ea typeface="Cambria Math" pitchFamily="18" charset="0"/>
            </a:endParaRPr>
          </a:p>
          <a:p>
            <a:pPr>
              <a:spcBef>
                <a:spcPts val="0"/>
              </a:spcBef>
            </a:pPr>
            <a:endParaRPr lang="en-US" sz="3000" dirty="0" smtClean="0">
              <a:ln w="12700">
                <a:solidFill>
                  <a:srgbClr val="5A702E"/>
                </a:solidFill>
              </a:ln>
              <a:blipFill>
                <a:blip r:embed="rId3"/>
                <a:tile tx="0" ty="0" sx="100000" sy="100000" flip="none" algn="tl"/>
              </a:blipFill>
              <a:effectLst>
                <a:outerShdw blurRad="38100" dist="38100" dir="2700000" algn="tl">
                  <a:srgbClr val="000000">
                    <a:alpha val="43137"/>
                  </a:srgbClr>
                </a:outerShdw>
              </a:effectLst>
              <a:latin typeface="Forte" pitchFamily="66" charset="0"/>
              <a:ea typeface="Cambria Math" pitchFamily="18" charset="0"/>
            </a:endParaRPr>
          </a:p>
          <a:p>
            <a:pPr>
              <a:spcBef>
                <a:spcPts val="0"/>
              </a:spcBef>
            </a:pPr>
            <a:endParaRPr lang="en-US" dirty="0">
              <a:ln w="12700">
                <a:solidFill>
                  <a:srgbClr val="5A702E"/>
                </a:solidFill>
              </a:ln>
              <a:blipFill>
                <a:blip r:embed="rId3"/>
                <a:tile tx="0" ty="0" sx="100000" sy="100000" flip="none" algn="tl"/>
              </a:blipFill>
              <a:effectLst>
                <a:glow rad="101600">
                  <a:schemeClr val="accent1">
                    <a:satMod val="175000"/>
                    <a:alpha val="40000"/>
                  </a:schemeClr>
                </a:glow>
                <a:innerShdw blurRad="114300">
                  <a:schemeClr val="bg1"/>
                </a:innerShdw>
              </a:effectLst>
            </a:endParaRPr>
          </a:p>
        </p:txBody>
      </p:sp>
      <p:sp>
        <p:nvSpPr>
          <p:cNvPr id="5" name="Title 1"/>
          <p:cNvSpPr txBox="1">
            <a:spLocks/>
          </p:cNvSpPr>
          <p:nvPr/>
        </p:nvSpPr>
        <p:spPr>
          <a:xfrm>
            <a:off x="642910" y="285729"/>
            <a:ext cx="7772400" cy="100013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200" b="1" i="0" u="none" strike="noStrike" kern="1200" cap="none" spc="0" normalizeH="0" baseline="0" noProof="0" dirty="0" smtClean="0">
                <a:ln w="12700" cmpd="sng">
                  <a:solidFill>
                    <a:schemeClr val="tx1">
                      <a:lumMod val="95000"/>
                      <a:lumOff val="5000"/>
                    </a:schemeClr>
                  </a:solidFill>
                </a:ln>
                <a:solidFill>
                  <a:schemeClr val="accent1">
                    <a:lumMod val="75000"/>
                  </a:schemeClr>
                </a:solidFill>
                <a:effectLst>
                  <a:outerShdw blurRad="50800" dist="38100" dir="5400000" algn="t" rotWithShape="0">
                    <a:schemeClr val="accent3">
                      <a:lumMod val="20000"/>
                      <a:lumOff val="80000"/>
                      <a:alpha val="40000"/>
                    </a:schemeClr>
                  </a:outerShdw>
                </a:effectLst>
                <a:uLnTx/>
                <a:uFillTx/>
                <a:latin typeface="Bodoni MT Black" pitchFamily="18" charset="0"/>
                <a:ea typeface="+mj-ea"/>
                <a:cs typeface="+mj-cs"/>
              </a:rPr>
              <a:t>Testimonials</a:t>
            </a:r>
            <a:endParaRPr kumimoji="0" lang="en-US" sz="5200" b="1" i="0" u="none" strike="noStrike" kern="1200" cap="none" spc="0" normalizeH="0" baseline="0" noProof="0" dirty="0">
              <a:ln w="12700" cmpd="sng">
                <a:solidFill>
                  <a:schemeClr val="tx1">
                    <a:lumMod val="95000"/>
                    <a:lumOff val="5000"/>
                  </a:schemeClr>
                </a:solidFill>
              </a:ln>
              <a:solidFill>
                <a:schemeClr val="accent1">
                  <a:lumMod val="75000"/>
                </a:schemeClr>
              </a:solidFill>
              <a:effectLst>
                <a:outerShdw blurRad="50800" dist="38100" dir="5400000" algn="t" rotWithShape="0">
                  <a:schemeClr val="accent3">
                    <a:lumMod val="20000"/>
                    <a:lumOff val="80000"/>
                    <a:alpha val="40000"/>
                  </a:schemeClr>
                </a:outerShdw>
              </a:effectLst>
              <a:uLnTx/>
              <a:uFillTx/>
              <a:latin typeface="Bodoni MT Black" pitchFamily="18" charset="0"/>
              <a:ea typeface="+mj-ea"/>
              <a:cs typeface="+mj-cs"/>
            </a:endParaRPr>
          </a:p>
        </p:txBody>
      </p:sp>
      <p:pic>
        <p:nvPicPr>
          <p:cNvPr id="6" name="Picture 5" descr="writing-man1.jpg"/>
          <p:cNvPicPr>
            <a:picLocks noChangeAspect="1"/>
          </p:cNvPicPr>
          <p:nvPr/>
        </p:nvPicPr>
        <p:blipFill>
          <a:blip r:embed="rId4" cstate="email"/>
          <a:stretch>
            <a:fillRect/>
          </a:stretch>
        </p:blipFill>
        <p:spPr>
          <a:xfrm rot="668258">
            <a:off x="7072330" y="200723"/>
            <a:ext cx="1357322" cy="1353411"/>
          </a:xfrm>
          <a:prstGeom prst="rect">
            <a:avLst/>
          </a:prstGeom>
          <a:ln>
            <a:noFill/>
          </a:ln>
          <a:effectLst>
            <a:outerShdw blurRad="292100" dist="139700" dir="2700000" algn="tl" rotWithShape="0">
              <a:srgbClr val="333333">
                <a:alpha val="65000"/>
              </a:srgbClr>
            </a:outerShdw>
          </a:effectLst>
        </p:spPr>
      </p:pic>
      <p:pic>
        <p:nvPicPr>
          <p:cNvPr id="8" name="Picture 7" descr="03.jpg"/>
          <p:cNvPicPr>
            <a:picLocks noChangeAspect="1"/>
          </p:cNvPicPr>
          <p:nvPr/>
        </p:nvPicPr>
        <p:blipFill>
          <a:blip r:embed="rId5" cstate="email">
            <a:lum bright="20000"/>
          </a:blip>
          <a:srcRect/>
          <a:stretch>
            <a:fillRect/>
          </a:stretch>
        </p:blipFill>
        <p:spPr>
          <a:xfrm>
            <a:off x="5357818" y="4143380"/>
            <a:ext cx="2500330" cy="21877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duotone>
              <a:schemeClr val="accent1">
                <a:shade val="45000"/>
                <a:satMod val="135000"/>
              </a:schemeClr>
              <a:prstClr val="white"/>
            </a:duotone>
            <a:lum bright="21000" contrast="-60000"/>
          </a:blip>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0034" y="1928802"/>
            <a:ext cx="8143932" cy="4071966"/>
          </a:xfrm>
        </p:spPr>
        <p:txBody>
          <a:bodyPr>
            <a:noAutofit/>
          </a:bodyPr>
          <a:lstStyle/>
          <a:p>
            <a:pPr algn="just">
              <a:spcBef>
                <a:spcPts val="0"/>
              </a:spcBef>
            </a:pPr>
            <a:r>
              <a:rPr lang="en-US" sz="3000" dirty="0" smtClean="0">
                <a:ln w="12700">
                  <a:solidFill>
                    <a:srgbClr val="5A702E"/>
                  </a:solidFill>
                </a:ln>
                <a:blipFill>
                  <a:blip r:embed="rId3"/>
                  <a:tile tx="0" ty="0" sx="100000" sy="100000" flip="none" algn="tl"/>
                </a:blipFill>
                <a:effectLst>
                  <a:outerShdw blurRad="38100" dist="38100" dir="2700000" algn="tl">
                    <a:srgbClr val="000000">
                      <a:alpha val="43137"/>
                    </a:srgbClr>
                  </a:outerShdw>
                </a:effectLst>
                <a:latin typeface="Forte" pitchFamily="66" charset="0"/>
                <a:ea typeface="Cambria Math" pitchFamily="18" charset="0"/>
              </a:rPr>
              <a:t>I was having high cholesterol followed with high blood pressure. But after switching to Keva Noni  I am a normal person now &amp; feel the same energy in myself which I had 25 yrs back</a:t>
            </a:r>
          </a:p>
          <a:p>
            <a:pPr algn="just">
              <a:spcBef>
                <a:spcPts val="0"/>
              </a:spcBef>
            </a:pPr>
            <a:endParaRPr lang="en-US" sz="3000" dirty="0" smtClean="0">
              <a:ln w="12700">
                <a:solidFill>
                  <a:srgbClr val="5A702E"/>
                </a:solidFill>
              </a:ln>
              <a:blipFill>
                <a:blip r:embed="rId3"/>
                <a:tile tx="0" ty="0" sx="100000" sy="100000" flip="none" algn="tl"/>
              </a:blipFill>
              <a:effectLst>
                <a:outerShdw blurRad="38100" dist="38100" dir="2700000" algn="tl">
                  <a:srgbClr val="000000">
                    <a:alpha val="43137"/>
                  </a:srgbClr>
                </a:outerShdw>
              </a:effectLst>
              <a:latin typeface="Forte" pitchFamily="66" charset="0"/>
              <a:ea typeface="Cambria Math" pitchFamily="18" charset="0"/>
            </a:endParaRPr>
          </a:p>
          <a:p>
            <a:pPr algn="just">
              <a:spcBef>
                <a:spcPts val="0"/>
              </a:spcBef>
            </a:pPr>
            <a:r>
              <a:rPr lang="en-US" sz="3000" dirty="0" smtClean="0">
                <a:ln w="12700">
                  <a:solidFill>
                    <a:srgbClr val="5A702E"/>
                  </a:solidFill>
                </a:ln>
                <a:blipFill>
                  <a:blip r:embed="rId3"/>
                  <a:tile tx="0" ty="0" sx="100000" sy="100000" flip="none" algn="tl"/>
                </a:blipFill>
                <a:effectLst>
                  <a:outerShdw blurRad="38100" dist="38100" dir="2700000" algn="tl">
                    <a:srgbClr val="000000">
                      <a:alpha val="43137"/>
                    </a:srgbClr>
                  </a:outerShdw>
                </a:effectLst>
                <a:latin typeface="Forte" pitchFamily="66" charset="0"/>
                <a:ea typeface="Cambria Math" pitchFamily="18" charset="0"/>
              </a:rPr>
              <a:t>Steven Cooper</a:t>
            </a:r>
          </a:p>
          <a:p>
            <a:pPr algn="just">
              <a:spcBef>
                <a:spcPts val="0"/>
              </a:spcBef>
            </a:pPr>
            <a:r>
              <a:rPr lang="en-US" sz="3000" dirty="0" smtClean="0">
                <a:ln w="12700">
                  <a:solidFill>
                    <a:srgbClr val="5A702E"/>
                  </a:solidFill>
                </a:ln>
                <a:blipFill>
                  <a:blip r:embed="rId3"/>
                  <a:tile tx="0" ty="0" sx="100000" sy="100000" flip="none" algn="tl"/>
                </a:blipFill>
                <a:effectLst>
                  <a:outerShdw blurRad="38100" dist="38100" dir="2700000" algn="tl">
                    <a:srgbClr val="000000">
                      <a:alpha val="43137"/>
                    </a:srgbClr>
                  </a:outerShdw>
                </a:effectLst>
                <a:latin typeface="Forte" pitchFamily="66" charset="0"/>
                <a:ea typeface="Cambria Math" pitchFamily="18" charset="0"/>
              </a:rPr>
              <a:t>51 yrs</a:t>
            </a:r>
          </a:p>
          <a:p>
            <a:pPr algn="just">
              <a:spcBef>
                <a:spcPts val="0"/>
              </a:spcBef>
            </a:pPr>
            <a:r>
              <a:rPr lang="en-US" sz="3000" dirty="0" smtClean="0">
                <a:ln w="12700">
                  <a:solidFill>
                    <a:srgbClr val="5A702E"/>
                  </a:solidFill>
                </a:ln>
                <a:blipFill>
                  <a:blip r:embed="rId3"/>
                  <a:tile tx="0" ty="0" sx="100000" sy="100000" flip="none" algn="tl"/>
                </a:blipFill>
                <a:effectLst>
                  <a:outerShdw blurRad="38100" dist="38100" dir="2700000" algn="tl">
                    <a:srgbClr val="000000">
                      <a:alpha val="43137"/>
                    </a:srgbClr>
                  </a:outerShdw>
                </a:effectLst>
                <a:latin typeface="Forte" pitchFamily="66" charset="0"/>
                <a:ea typeface="Cambria Math" pitchFamily="18" charset="0"/>
              </a:rPr>
              <a:t>Male</a:t>
            </a:r>
          </a:p>
          <a:p>
            <a:pPr algn="just">
              <a:spcBef>
                <a:spcPts val="0"/>
              </a:spcBef>
            </a:pPr>
            <a:r>
              <a:rPr lang="en-US" sz="3000" dirty="0" smtClean="0">
                <a:ln w="12700">
                  <a:solidFill>
                    <a:srgbClr val="5A702E"/>
                  </a:solidFill>
                </a:ln>
                <a:blipFill>
                  <a:blip r:embed="rId3"/>
                  <a:tile tx="0" ty="0" sx="100000" sy="100000" flip="none" algn="tl"/>
                </a:blipFill>
                <a:effectLst>
                  <a:outerShdw blurRad="38100" dist="38100" dir="2700000" algn="tl">
                    <a:srgbClr val="000000">
                      <a:alpha val="43137"/>
                    </a:srgbClr>
                  </a:outerShdw>
                </a:effectLst>
                <a:latin typeface="Forte" pitchFamily="66" charset="0"/>
                <a:ea typeface="Cambria Math" pitchFamily="18" charset="0"/>
              </a:rPr>
              <a:t>San Diego, USA</a:t>
            </a:r>
          </a:p>
          <a:p>
            <a:pPr algn="just">
              <a:spcBef>
                <a:spcPts val="0"/>
              </a:spcBef>
            </a:pPr>
            <a:endParaRPr lang="en-US" sz="3000" dirty="0" smtClean="0">
              <a:ln w="12700">
                <a:solidFill>
                  <a:srgbClr val="5A702E"/>
                </a:solidFill>
              </a:ln>
              <a:blipFill>
                <a:blip r:embed="rId3"/>
                <a:tile tx="0" ty="0" sx="100000" sy="100000" flip="none" algn="tl"/>
              </a:blipFill>
              <a:effectLst>
                <a:outerShdw blurRad="38100" dist="38100" dir="2700000" algn="tl">
                  <a:srgbClr val="000000">
                    <a:alpha val="43137"/>
                  </a:srgbClr>
                </a:outerShdw>
              </a:effectLst>
              <a:latin typeface="Forte" pitchFamily="66" charset="0"/>
              <a:ea typeface="Cambria Math" pitchFamily="18" charset="0"/>
            </a:endParaRPr>
          </a:p>
          <a:p>
            <a:pPr algn="just">
              <a:spcBef>
                <a:spcPts val="0"/>
              </a:spcBef>
            </a:pPr>
            <a:endParaRPr lang="en-US" dirty="0" smtClean="0">
              <a:ln w="12700">
                <a:solidFill>
                  <a:srgbClr val="5A702E"/>
                </a:solidFill>
              </a:ln>
              <a:blipFill>
                <a:blip r:embed="rId3"/>
                <a:tile tx="0" ty="0" sx="100000" sy="100000" flip="none" algn="tl"/>
              </a:blipFill>
              <a:effectLst>
                <a:glow rad="101600">
                  <a:schemeClr val="accent1">
                    <a:satMod val="175000"/>
                    <a:alpha val="40000"/>
                  </a:schemeClr>
                </a:glow>
                <a:innerShdw blurRad="114300">
                  <a:schemeClr val="bg1"/>
                </a:innerShdw>
              </a:effectLst>
            </a:endParaRPr>
          </a:p>
          <a:p>
            <a:pPr>
              <a:spcBef>
                <a:spcPts val="0"/>
              </a:spcBef>
            </a:pPr>
            <a:endParaRPr lang="en-US" dirty="0" smtClean="0">
              <a:ln w="12700">
                <a:solidFill>
                  <a:srgbClr val="5A702E"/>
                </a:solidFill>
              </a:ln>
              <a:blipFill>
                <a:blip r:embed="rId3"/>
                <a:tile tx="0" ty="0" sx="100000" sy="100000" flip="none" algn="tl"/>
              </a:blipFill>
              <a:effectLst>
                <a:glow rad="101600">
                  <a:schemeClr val="accent1">
                    <a:satMod val="175000"/>
                    <a:alpha val="40000"/>
                  </a:schemeClr>
                </a:glow>
                <a:innerShdw blurRad="114300">
                  <a:schemeClr val="bg1"/>
                </a:innerShdw>
              </a:effectLst>
            </a:endParaRPr>
          </a:p>
          <a:p>
            <a:pPr>
              <a:spcBef>
                <a:spcPts val="0"/>
              </a:spcBef>
            </a:pPr>
            <a:endParaRPr lang="en-US" dirty="0">
              <a:ln w="12700">
                <a:solidFill>
                  <a:srgbClr val="5A702E"/>
                </a:solidFill>
              </a:ln>
              <a:blipFill>
                <a:blip r:embed="rId3"/>
                <a:tile tx="0" ty="0" sx="100000" sy="100000" flip="none" algn="tl"/>
              </a:blipFill>
              <a:effectLst>
                <a:glow rad="101600">
                  <a:schemeClr val="accent1">
                    <a:satMod val="175000"/>
                    <a:alpha val="40000"/>
                  </a:schemeClr>
                </a:glow>
                <a:innerShdw blurRad="114300">
                  <a:schemeClr val="bg1"/>
                </a:innerShdw>
              </a:effectLst>
            </a:endParaRPr>
          </a:p>
        </p:txBody>
      </p:sp>
      <p:sp>
        <p:nvSpPr>
          <p:cNvPr id="5" name="Title 1"/>
          <p:cNvSpPr txBox="1">
            <a:spLocks/>
          </p:cNvSpPr>
          <p:nvPr/>
        </p:nvSpPr>
        <p:spPr>
          <a:xfrm>
            <a:off x="642910" y="285729"/>
            <a:ext cx="7772400" cy="100013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200" b="1" i="0" u="none" strike="noStrike" kern="1200" cap="none" spc="0" normalizeH="0" baseline="0" noProof="0" dirty="0" smtClean="0">
                <a:ln w="12700" cmpd="sng">
                  <a:solidFill>
                    <a:schemeClr val="tx1">
                      <a:lumMod val="95000"/>
                      <a:lumOff val="5000"/>
                    </a:schemeClr>
                  </a:solidFill>
                </a:ln>
                <a:solidFill>
                  <a:schemeClr val="accent1">
                    <a:lumMod val="75000"/>
                  </a:schemeClr>
                </a:solidFill>
                <a:effectLst>
                  <a:outerShdw blurRad="50800" dist="38100" dir="5400000" algn="t" rotWithShape="0">
                    <a:schemeClr val="accent3">
                      <a:lumMod val="20000"/>
                      <a:lumOff val="80000"/>
                      <a:alpha val="40000"/>
                    </a:schemeClr>
                  </a:outerShdw>
                </a:effectLst>
                <a:uLnTx/>
                <a:uFillTx/>
                <a:latin typeface="Bodoni MT Black" pitchFamily="18" charset="0"/>
                <a:ea typeface="+mj-ea"/>
                <a:cs typeface="+mj-cs"/>
              </a:rPr>
              <a:t>Testimonials</a:t>
            </a:r>
            <a:endParaRPr kumimoji="0" lang="en-US" sz="5200" b="1" i="0" u="none" strike="noStrike" kern="1200" cap="none" spc="0" normalizeH="0" baseline="0" noProof="0" dirty="0">
              <a:ln w="12700" cmpd="sng">
                <a:solidFill>
                  <a:schemeClr val="tx1">
                    <a:lumMod val="95000"/>
                    <a:lumOff val="5000"/>
                  </a:schemeClr>
                </a:solidFill>
              </a:ln>
              <a:solidFill>
                <a:schemeClr val="accent1">
                  <a:lumMod val="75000"/>
                </a:schemeClr>
              </a:solidFill>
              <a:effectLst>
                <a:outerShdw blurRad="50800" dist="38100" dir="5400000" algn="t" rotWithShape="0">
                  <a:schemeClr val="accent3">
                    <a:lumMod val="20000"/>
                    <a:lumOff val="80000"/>
                    <a:alpha val="40000"/>
                  </a:schemeClr>
                </a:outerShdw>
              </a:effectLst>
              <a:uLnTx/>
              <a:uFillTx/>
              <a:latin typeface="Bodoni MT Black" pitchFamily="18" charset="0"/>
              <a:ea typeface="+mj-ea"/>
              <a:cs typeface="+mj-cs"/>
            </a:endParaRPr>
          </a:p>
        </p:txBody>
      </p:sp>
      <p:pic>
        <p:nvPicPr>
          <p:cNvPr id="6" name="Picture 5" descr="writing-man1.jpg"/>
          <p:cNvPicPr>
            <a:picLocks noChangeAspect="1"/>
          </p:cNvPicPr>
          <p:nvPr/>
        </p:nvPicPr>
        <p:blipFill>
          <a:blip r:embed="rId4" cstate="email"/>
          <a:stretch>
            <a:fillRect/>
          </a:stretch>
        </p:blipFill>
        <p:spPr>
          <a:xfrm rot="668258">
            <a:off x="7072330" y="200723"/>
            <a:ext cx="1357322" cy="1353411"/>
          </a:xfrm>
          <a:prstGeom prst="rect">
            <a:avLst/>
          </a:prstGeom>
          <a:ln>
            <a:noFill/>
          </a:ln>
          <a:effectLst>
            <a:outerShdw blurRad="292100" dist="139700" dir="2700000" algn="tl" rotWithShape="0">
              <a:srgbClr val="333333">
                <a:alpha val="65000"/>
              </a:srgbClr>
            </a:outerShdw>
          </a:effectLst>
        </p:spPr>
      </p:pic>
      <p:pic>
        <p:nvPicPr>
          <p:cNvPr id="8" name="Picture 7" descr="3600934-attractive-middle-aged-man-with-bald-shaved-head-on-white-background.jpg"/>
          <p:cNvPicPr>
            <a:picLocks noChangeAspect="1"/>
          </p:cNvPicPr>
          <p:nvPr/>
        </p:nvPicPr>
        <p:blipFill>
          <a:blip r:embed="rId5" cstate="email"/>
          <a:stretch>
            <a:fillRect/>
          </a:stretch>
        </p:blipFill>
        <p:spPr>
          <a:xfrm>
            <a:off x="5500694" y="4143380"/>
            <a:ext cx="2500330" cy="22860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a:blip r:embed="rId2" cstate="prin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85786" y="1285860"/>
          <a:ext cx="7429552" cy="4071966"/>
        </p:xfrm>
        <a:graphic>
          <a:graphicData uri="http://schemas.openxmlformats.org/drawingml/2006/table">
            <a:tbl>
              <a:tblPr/>
              <a:tblGrid>
                <a:gridCol w="7429552"/>
              </a:tblGrid>
              <a:tr h="2800947">
                <a:tc>
                  <a:txBody>
                    <a:bodyPr/>
                    <a:lstStyle/>
                    <a:p>
                      <a:pPr algn="just"/>
                      <a:r>
                        <a:rPr lang="en-US" sz="2500" kern="1200" dirty="0">
                          <a:solidFill>
                            <a:schemeClr val="bg2">
                              <a:lumMod val="50000"/>
                            </a:schemeClr>
                          </a:solidFill>
                          <a:latin typeface="Bernard MT Condensed" pitchFamily="18" charset="0"/>
                          <a:ea typeface="+mj-ea"/>
                          <a:cs typeface="Times New Roman" pitchFamily="18" charset="0"/>
                        </a:rPr>
                        <a:t>Keva Noni is not an alternative to medicine or food. It improves the efficacy and can also be taken together with any medications - there are almost no negative interactions. In some situations, </a:t>
                      </a:r>
                      <a:r>
                        <a:rPr lang="en-US" sz="2500" kern="1200" dirty="0" smtClean="0">
                          <a:solidFill>
                            <a:schemeClr val="bg2">
                              <a:lumMod val="50000"/>
                            </a:schemeClr>
                          </a:solidFill>
                          <a:latin typeface="Bernard MT Condensed" pitchFamily="18" charset="0"/>
                          <a:ea typeface="+mj-ea"/>
                          <a:cs typeface="Times New Roman" pitchFamily="18" charset="0"/>
                        </a:rPr>
                        <a:t>Keva Noni allows </a:t>
                      </a:r>
                      <a:r>
                        <a:rPr lang="en-US" sz="2500" kern="1200" dirty="0">
                          <a:solidFill>
                            <a:schemeClr val="bg2">
                              <a:lumMod val="50000"/>
                            </a:schemeClr>
                          </a:solidFill>
                          <a:latin typeface="Bernard MT Condensed" pitchFamily="18" charset="0"/>
                          <a:ea typeface="+mj-ea"/>
                          <a:cs typeface="Times New Roman" pitchFamily="18" charset="0"/>
                        </a:rPr>
                        <a:t>other medications to act more efficiently.</a:t>
                      </a:r>
                    </a:p>
                  </a:txBody>
                  <a:tcPr marL="93785" marR="93785" marT="93785" marB="93785">
                    <a:lnL>
                      <a:noFill/>
                    </a:lnL>
                    <a:lnR>
                      <a:noFill/>
                    </a:lnR>
                    <a:lnT>
                      <a:noFill/>
                    </a:lnT>
                    <a:lnB>
                      <a:noFill/>
                    </a:lnB>
                  </a:tcPr>
                </a:tc>
              </a:tr>
              <a:tr h="1271019">
                <a:tc>
                  <a:txBody>
                    <a:bodyPr/>
                    <a:lstStyle/>
                    <a:p>
                      <a:pPr algn="just"/>
                      <a:r>
                        <a:rPr lang="en-US" sz="2500" kern="1200" dirty="0">
                          <a:solidFill>
                            <a:schemeClr val="bg2">
                              <a:lumMod val="50000"/>
                            </a:schemeClr>
                          </a:solidFill>
                          <a:effectLst>
                            <a:outerShdw blurRad="38100" dist="38100" dir="2700000" algn="tl">
                              <a:srgbClr val="000000">
                                <a:alpha val="43137"/>
                              </a:srgbClr>
                            </a:outerShdw>
                          </a:effectLst>
                          <a:latin typeface="Bernard MT Condensed" pitchFamily="18" charset="0"/>
                          <a:ea typeface="+mj-ea"/>
                          <a:cs typeface="Times New Roman" pitchFamily="18" charset="0"/>
                        </a:rPr>
                        <a:t>Note:</a:t>
                      </a:r>
                      <a:r>
                        <a:rPr lang="en-US" sz="2500" kern="1200" dirty="0">
                          <a:solidFill>
                            <a:schemeClr val="bg2">
                              <a:lumMod val="50000"/>
                            </a:schemeClr>
                          </a:solidFill>
                          <a:latin typeface="Bernard MT Condensed" pitchFamily="18" charset="0"/>
                          <a:ea typeface="+mj-ea"/>
                          <a:cs typeface="Times New Roman" pitchFamily="18" charset="0"/>
                        </a:rPr>
                        <a:t> This product is not intended to treat, cure or prevent any disease. Please consult your health care professional.</a:t>
                      </a:r>
                    </a:p>
                  </a:txBody>
                  <a:tcPr marL="93785" marR="93785" marT="93785" marB="93785">
                    <a:lnL>
                      <a:noFill/>
                    </a:lnL>
                    <a:lnR>
                      <a:noFill/>
                    </a:lnR>
                    <a:lnT>
                      <a:noFill/>
                    </a:lnT>
                    <a:lnB>
                      <a:noFill/>
                    </a:lnB>
                  </a:tcPr>
                </a:tc>
              </a:tr>
            </a:tbl>
          </a:graphicData>
        </a:graphic>
      </p:graphicFrame>
      <p:sp>
        <p:nvSpPr>
          <p:cNvPr id="23553"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20" y="928670"/>
            <a:ext cx="8358246" cy="4643470"/>
          </a:xfrm>
        </p:spPr>
        <p:txBody>
          <a:bodyPr>
            <a:normAutofit fontScale="90000"/>
          </a:bodyPr>
          <a:lstStyle/>
          <a:p>
            <a:pPr algn="ctr"/>
            <a:r>
              <a:rPr lang="en-US" sz="3600" dirty="0" smtClean="0">
                <a:solidFill>
                  <a:srgbClr val="006600"/>
                </a:solidFill>
              </a:rPr>
              <a:t>Contact: </a:t>
            </a:r>
            <a:br>
              <a:rPr lang="en-US" sz="3600" dirty="0" smtClean="0">
                <a:solidFill>
                  <a:srgbClr val="006600"/>
                </a:solidFill>
              </a:rPr>
            </a:br>
            <a:r>
              <a:rPr lang="en-US" sz="3600" dirty="0" smtClean="0">
                <a:solidFill>
                  <a:srgbClr val="006600"/>
                </a:solidFill>
              </a:rPr>
              <a:t/>
            </a:r>
            <a:br>
              <a:rPr lang="en-US" sz="3600" dirty="0" smtClean="0">
                <a:solidFill>
                  <a:srgbClr val="006600"/>
                </a:solidFill>
              </a:rPr>
            </a:br>
            <a:r>
              <a:rPr lang="en-US" sz="4000" b="1" dirty="0" smtClean="0">
                <a:solidFill>
                  <a:srgbClr val="006600"/>
                </a:solidFill>
                <a:latin typeface="Algerian" pitchFamily="82" charset="0"/>
              </a:rPr>
              <a:t>Keva Industries</a:t>
            </a:r>
            <a:r>
              <a:rPr lang="en-US" sz="3600" dirty="0" smtClean="0">
                <a:solidFill>
                  <a:srgbClr val="006600"/>
                </a:solidFill>
              </a:rPr>
              <a:t/>
            </a:r>
            <a:br>
              <a:rPr lang="en-US" sz="3600" dirty="0" smtClean="0">
                <a:solidFill>
                  <a:srgbClr val="006600"/>
                </a:solidFill>
              </a:rPr>
            </a:br>
            <a:r>
              <a:rPr lang="en-US" sz="3600" dirty="0" smtClean="0">
                <a:solidFill>
                  <a:srgbClr val="006600"/>
                </a:solidFill>
              </a:rPr>
              <a:t>An ISO 9001:2008 Certified Company</a:t>
            </a:r>
            <a:br>
              <a:rPr lang="en-US" sz="3600" dirty="0" smtClean="0">
                <a:solidFill>
                  <a:srgbClr val="006600"/>
                </a:solidFill>
              </a:rPr>
            </a:br>
            <a:r>
              <a:rPr lang="en-US" sz="3600" b="1" dirty="0" smtClean="0">
                <a:solidFill>
                  <a:srgbClr val="006600"/>
                </a:solidFill>
              </a:rPr>
              <a:t>Level 2, Prestige Omega, </a:t>
            </a:r>
            <a:br>
              <a:rPr lang="en-US" sz="3600" b="1" dirty="0" smtClean="0">
                <a:solidFill>
                  <a:srgbClr val="006600"/>
                </a:solidFill>
              </a:rPr>
            </a:br>
            <a:r>
              <a:rPr lang="en-US" sz="3600" b="1" dirty="0" smtClean="0">
                <a:solidFill>
                  <a:srgbClr val="006600"/>
                </a:solidFill>
              </a:rPr>
              <a:t>No. 104,  EPIP Zone, </a:t>
            </a:r>
            <a:r>
              <a:rPr lang="en-US" sz="3600" dirty="0" smtClean="0">
                <a:solidFill>
                  <a:srgbClr val="006600"/>
                </a:solidFill>
              </a:rPr>
              <a:t/>
            </a:r>
            <a:br>
              <a:rPr lang="en-US" sz="3600" dirty="0" smtClean="0">
                <a:solidFill>
                  <a:srgbClr val="006600"/>
                </a:solidFill>
              </a:rPr>
            </a:br>
            <a:r>
              <a:rPr lang="en-US" sz="3600" b="1" dirty="0" smtClean="0">
                <a:solidFill>
                  <a:srgbClr val="006600"/>
                </a:solidFill>
              </a:rPr>
              <a:t>Whitefield, Bangalore-560066 (India)</a:t>
            </a:r>
            <a:r>
              <a:rPr lang="en-US" sz="3600" dirty="0" smtClean="0">
                <a:solidFill>
                  <a:srgbClr val="006600"/>
                </a:solidFill>
              </a:rPr>
              <a:t/>
            </a:r>
            <a:br>
              <a:rPr lang="en-US" sz="3600" dirty="0" smtClean="0">
                <a:solidFill>
                  <a:srgbClr val="006600"/>
                </a:solidFill>
              </a:rPr>
            </a:br>
            <a:r>
              <a:rPr lang="en-US" sz="3600" b="1" dirty="0" smtClean="0">
                <a:solidFill>
                  <a:srgbClr val="006600"/>
                </a:solidFill>
              </a:rPr>
              <a:t>Web: </a:t>
            </a:r>
            <a:r>
              <a:rPr lang="en-US" sz="3600" b="1" dirty="0" smtClean="0">
                <a:solidFill>
                  <a:srgbClr val="006600"/>
                </a:solidFill>
                <a:hlinkClick r:id="rId2"/>
              </a:rPr>
              <a:t>www.kevaind.org</a:t>
            </a:r>
            <a:r>
              <a:rPr lang="en-US" sz="3600" dirty="0" smtClean="0">
                <a:solidFill>
                  <a:srgbClr val="006600"/>
                </a:solidFill>
              </a:rPr>
              <a:t/>
            </a:r>
            <a:br>
              <a:rPr lang="en-US" sz="3600" dirty="0" smtClean="0">
                <a:solidFill>
                  <a:srgbClr val="006600"/>
                </a:solidFill>
              </a:rPr>
            </a:br>
            <a:endParaRPr lang="en-US" sz="3600" dirty="0">
              <a:solidFill>
                <a:srgbClr val="006600"/>
              </a:solidFill>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7158" y="500042"/>
            <a:ext cx="8501122" cy="1752600"/>
          </a:xfrm>
        </p:spPr>
        <p:txBody>
          <a:bodyPr>
            <a:noAutofit/>
          </a:bodyPr>
          <a:lstStyle/>
          <a:p>
            <a:r>
              <a:rPr lang="en-US" sz="3500" dirty="0" smtClean="0">
                <a:solidFill>
                  <a:schemeClr val="bg2">
                    <a:lumMod val="50000"/>
                  </a:schemeClr>
                </a:solidFill>
                <a:effectLst>
                  <a:glow rad="101600">
                    <a:schemeClr val="bg2">
                      <a:lumMod val="90000"/>
                      <a:alpha val="60000"/>
                    </a:schemeClr>
                  </a:glow>
                  <a:outerShdw blurRad="38100" dist="38100" dir="2700000" sx="1000" sy="1000" algn="tl">
                    <a:srgbClr val="000000">
                      <a:alpha val="43137"/>
                    </a:srgbClr>
                  </a:outerShdw>
                </a:effectLst>
                <a:latin typeface="Bernard MT Condensed" pitchFamily="18" charset="0"/>
                <a:ea typeface="+mj-ea"/>
                <a:cs typeface="Times New Roman" pitchFamily="18" charset="0"/>
              </a:rPr>
              <a:t>THE BEST PART ABOUT THIS SOLUTION IS THAT IT IS NOT A CURING SOLUTION BUT ALSO A PREVENTIVE MEASURE TOWARDS A BETTER HEALTH &amp; WELL BEING</a:t>
            </a:r>
          </a:p>
        </p:txBody>
      </p:sp>
      <p:sp>
        <p:nvSpPr>
          <p:cNvPr id="4" name="Rectangle 3"/>
          <p:cNvSpPr/>
          <p:nvPr/>
        </p:nvSpPr>
        <p:spPr>
          <a:xfrm>
            <a:off x="500034" y="4572008"/>
            <a:ext cx="8072494" cy="1708160"/>
          </a:xfrm>
          <a:prstGeom prst="rect">
            <a:avLst/>
          </a:prstGeom>
        </p:spPr>
        <p:txBody>
          <a:bodyPr wrap="square">
            <a:spAutoFit/>
          </a:bodyPr>
          <a:lstStyle/>
          <a:p>
            <a:pPr algn="ctr">
              <a:spcBef>
                <a:spcPct val="20000"/>
              </a:spcBef>
            </a:pPr>
            <a:r>
              <a:rPr lang="en-US" sz="3500" dirty="0" smtClean="0">
                <a:solidFill>
                  <a:schemeClr val="bg2">
                    <a:lumMod val="50000"/>
                  </a:schemeClr>
                </a:solidFill>
                <a:effectLst>
                  <a:glow rad="101600">
                    <a:schemeClr val="bg2">
                      <a:lumMod val="90000"/>
                      <a:alpha val="60000"/>
                    </a:schemeClr>
                  </a:glow>
                  <a:outerShdw blurRad="38100" dist="38100" dir="2700000" sx="1000" sy="1000" algn="tl">
                    <a:srgbClr val="000000">
                      <a:alpha val="43137"/>
                    </a:srgbClr>
                  </a:outerShdw>
                </a:effectLst>
                <a:latin typeface="Bernard MT Condensed" pitchFamily="18" charset="0"/>
                <a:ea typeface="+mj-ea"/>
                <a:cs typeface="Times New Roman" pitchFamily="18" charset="0"/>
              </a:rPr>
              <a:t>YES, YOU CAN SWITCH OVER TO THIS SOLUTION IN ADVANCE &amp; IN TIME AS A PERMANENT RELIEF &amp; LIVE A HEALTHY LIFE!</a:t>
            </a:r>
          </a:p>
        </p:txBody>
      </p:sp>
      <p:pic>
        <p:nvPicPr>
          <p:cNvPr id="8" name="Picture 7" descr="seven secrets of success 01.jpg"/>
          <p:cNvPicPr>
            <a:picLocks noChangeAspect="1"/>
          </p:cNvPicPr>
          <p:nvPr/>
        </p:nvPicPr>
        <p:blipFill>
          <a:blip r:embed="rId2" cstate="email"/>
          <a:stretch>
            <a:fillRect/>
          </a:stretch>
        </p:blipFill>
        <p:spPr>
          <a:xfrm>
            <a:off x="3714744" y="2714620"/>
            <a:ext cx="1419218" cy="178799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8596" y="1428736"/>
            <a:ext cx="8286808" cy="1384995"/>
          </a:xfrm>
          <a:prstGeom prst="rect">
            <a:avLst/>
          </a:prstGeom>
        </p:spPr>
        <p:txBody>
          <a:bodyPr wrap="square">
            <a:spAutoFit/>
          </a:bodyPr>
          <a:lstStyle/>
          <a:p>
            <a:pPr algn="just"/>
            <a:r>
              <a:rPr lang="en-US" sz="2800" b="1" dirty="0">
                <a:solidFill>
                  <a:schemeClr val="bg1">
                    <a:lumMod val="50000"/>
                  </a:schemeClr>
                </a:solidFill>
                <a:effectLst>
                  <a:outerShdw blurRad="38100" dist="38100" dir="2700000" algn="tl">
                    <a:srgbClr val="000000">
                      <a:alpha val="43137"/>
                    </a:srgbClr>
                  </a:outerShdw>
                </a:effectLst>
                <a:latin typeface="+mj-lt"/>
              </a:rPr>
              <a:t>Keva Industries is </a:t>
            </a:r>
            <a:r>
              <a:rPr lang="en-US" sz="2800" b="1" dirty="0" smtClean="0">
                <a:solidFill>
                  <a:schemeClr val="bg1">
                    <a:lumMod val="50000"/>
                  </a:schemeClr>
                </a:solidFill>
                <a:effectLst>
                  <a:outerShdw blurRad="38100" dist="38100" dir="2700000" algn="tl">
                    <a:srgbClr val="000000">
                      <a:alpha val="43137"/>
                    </a:srgbClr>
                  </a:outerShdw>
                </a:effectLst>
                <a:latin typeface="+mj-lt"/>
              </a:rPr>
              <a:t>an ISO 9001:2008 certified company which is a </a:t>
            </a:r>
            <a:r>
              <a:rPr lang="en-US" sz="2800" b="1" dirty="0">
                <a:solidFill>
                  <a:schemeClr val="bg1">
                    <a:lumMod val="50000"/>
                  </a:schemeClr>
                </a:solidFill>
                <a:effectLst>
                  <a:outerShdw blurRad="38100" dist="38100" dir="2700000" algn="tl">
                    <a:srgbClr val="000000">
                      <a:alpha val="43137"/>
                    </a:srgbClr>
                  </a:outerShdw>
                </a:effectLst>
                <a:latin typeface="+mj-lt"/>
              </a:rPr>
              <a:t>leading developer </a:t>
            </a:r>
            <a:r>
              <a:rPr lang="en-US" sz="2800" b="1" dirty="0" smtClean="0">
                <a:solidFill>
                  <a:schemeClr val="bg1">
                    <a:lumMod val="50000"/>
                  </a:schemeClr>
                </a:solidFill>
                <a:effectLst>
                  <a:outerShdw blurRad="38100" dist="38100" dir="2700000" algn="tl">
                    <a:srgbClr val="000000">
                      <a:alpha val="43137"/>
                    </a:srgbClr>
                  </a:outerShdw>
                </a:effectLst>
                <a:latin typeface="+mj-lt"/>
              </a:rPr>
              <a:t>and </a:t>
            </a:r>
            <a:r>
              <a:rPr lang="en-US" sz="2800" b="1" dirty="0">
                <a:solidFill>
                  <a:schemeClr val="bg1">
                    <a:lumMod val="50000"/>
                  </a:schemeClr>
                </a:solidFill>
                <a:effectLst>
                  <a:outerShdw blurRad="38100" dist="38100" dir="2700000" algn="tl">
                    <a:srgbClr val="000000">
                      <a:alpha val="43137"/>
                    </a:srgbClr>
                  </a:outerShdw>
                </a:effectLst>
                <a:latin typeface="+mj-lt"/>
              </a:rPr>
              <a:t>supplier </a:t>
            </a:r>
            <a:r>
              <a:rPr lang="en-US" sz="2800" b="1" dirty="0" smtClean="0">
                <a:solidFill>
                  <a:schemeClr val="bg1">
                    <a:lumMod val="50000"/>
                  </a:schemeClr>
                </a:solidFill>
                <a:effectLst>
                  <a:outerShdw blurRad="38100" dist="38100" dir="2700000" algn="tl">
                    <a:srgbClr val="000000">
                      <a:alpha val="43137"/>
                    </a:srgbClr>
                  </a:outerShdw>
                </a:effectLst>
                <a:latin typeface="+mj-lt"/>
              </a:rPr>
              <a:t> of </a:t>
            </a:r>
            <a:r>
              <a:rPr lang="en-US" sz="2800" b="1" dirty="0">
                <a:solidFill>
                  <a:schemeClr val="bg1">
                    <a:lumMod val="50000"/>
                  </a:schemeClr>
                </a:solidFill>
                <a:effectLst>
                  <a:outerShdw blurRad="38100" dist="38100" dir="2700000" algn="tl">
                    <a:srgbClr val="000000">
                      <a:alpha val="43137"/>
                    </a:srgbClr>
                  </a:outerShdw>
                </a:effectLst>
                <a:latin typeface="+mj-lt"/>
              </a:rPr>
              <a:t>wellness </a:t>
            </a:r>
            <a:r>
              <a:rPr lang="en-US" sz="2800" b="1" dirty="0" smtClean="0">
                <a:solidFill>
                  <a:schemeClr val="bg1">
                    <a:lumMod val="50000"/>
                  </a:schemeClr>
                </a:solidFill>
                <a:effectLst>
                  <a:outerShdw blurRad="38100" dist="38100" dir="2700000" algn="tl">
                    <a:srgbClr val="000000">
                      <a:alpha val="43137"/>
                    </a:srgbClr>
                  </a:outerShdw>
                </a:effectLst>
                <a:latin typeface="+mj-lt"/>
              </a:rPr>
              <a:t>and healthcare products in India.</a:t>
            </a:r>
            <a:endParaRPr lang="en-US" sz="2800" b="1" dirty="0">
              <a:solidFill>
                <a:schemeClr val="bg1">
                  <a:lumMod val="50000"/>
                </a:schemeClr>
              </a:solidFill>
              <a:effectLst>
                <a:outerShdw blurRad="38100" dist="38100" dir="2700000" algn="tl">
                  <a:srgbClr val="000000">
                    <a:alpha val="43137"/>
                  </a:srgbClr>
                </a:outerShdw>
              </a:effectLst>
              <a:latin typeface="+mj-lt"/>
            </a:endParaRPr>
          </a:p>
        </p:txBody>
      </p:sp>
      <p:pic>
        <p:nvPicPr>
          <p:cNvPr id="7" name="Picture 6" descr="DP2.jpg"/>
          <p:cNvPicPr>
            <a:picLocks noChangeAspect="1"/>
          </p:cNvPicPr>
          <p:nvPr/>
        </p:nvPicPr>
        <p:blipFill>
          <a:blip r:embed="rId2" cstate="email"/>
          <a:stretch>
            <a:fillRect/>
          </a:stretch>
        </p:blipFill>
        <p:spPr>
          <a:xfrm>
            <a:off x="5429256" y="3071810"/>
            <a:ext cx="3341898" cy="23373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p:cNvSpPr/>
          <p:nvPr/>
        </p:nvSpPr>
        <p:spPr>
          <a:xfrm>
            <a:off x="1857356" y="571480"/>
            <a:ext cx="5012911" cy="584775"/>
          </a:xfrm>
          <a:prstGeom prst="rect">
            <a:avLst/>
          </a:prstGeom>
        </p:spPr>
        <p:txBody>
          <a:bodyPr wrap="none">
            <a:spAutoFit/>
          </a:bodyPr>
          <a:lstStyle/>
          <a:p>
            <a:r>
              <a:rPr lang="en-US" sz="3200" b="1" dirty="0" smtClean="0">
                <a:solidFill>
                  <a:schemeClr val="bg2">
                    <a:lumMod val="25000"/>
                  </a:schemeClr>
                </a:solidFill>
                <a:effectLst>
                  <a:outerShdw blurRad="38100" dist="38100" dir="2700000" sx="1000" sy="1000" algn="tl">
                    <a:srgbClr val="000000">
                      <a:alpha val="43137"/>
                    </a:srgbClr>
                  </a:outerShdw>
                </a:effectLst>
                <a:latin typeface="Algerian" pitchFamily="82" charset="0"/>
                <a:ea typeface="+mj-ea"/>
                <a:cs typeface="+mj-cs"/>
              </a:rPr>
              <a:t>ABOUT KEVA INDUSTRIES</a:t>
            </a:r>
          </a:p>
        </p:txBody>
      </p:sp>
      <p:pic>
        <p:nvPicPr>
          <p:cNvPr id="5" name="Picture 4" descr="bpc-interior-office-building.jpg"/>
          <p:cNvPicPr>
            <a:picLocks noChangeAspect="1"/>
          </p:cNvPicPr>
          <p:nvPr/>
        </p:nvPicPr>
        <p:blipFill>
          <a:blip r:embed="rId3" cstate="email"/>
          <a:stretch>
            <a:fillRect/>
          </a:stretch>
        </p:blipFill>
        <p:spPr>
          <a:xfrm>
            <a:off x="285720" y="3214686"/>
            <a:ext cx="3500462" cy="24264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289" name="Picture 1" descr="E:\kamal\water\TMR\Data\keva\IMG_0130.jpg"/>
          <p:cNvPicPr>
            <a:picLocks noChangeAspect="1" noChangeArrowheads="1"/>
          </p:cNvPicPr>
          <p:nvPr/>
        </p:nvPicPr>
        <p:blipFill>
          <a:blip r:embed="rId4" cstate="email"/>
          <a:srcRect/>
          <a:stretch>
            <a:fillRect/>
          </a:stretch>
        </p:blipFill>
        <p:spPr bwMode="auto">
          <a:xfrm>
            <a:off x="2857488" y="4429132"/>
            <a:ext cx="3000396" cy="20002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857760"/>
            <a:ext cx="9144000" cy="584775"/>
          </a:xfrm>
          <a:prstGeom prst="rect">
            <a:avLst/>
          </a:prstGeom>
        </p:spPr>
        <p:txBody>
          <a:bodyPr wrap="square">
            <a:spAutoFit/>
          </a:bodyPr>
          <a:lstStyle/>
          <a:p>
            <a:pPr algn="ctr"/>
            <a:r>
              <a:rPr lang="en-US" sz="3200" dirty="0" smtClean="0">
                <a:solidFill>
                  <a:srgbClr val="5A702E"/>
                </a:solidFill>
                <a:latin typeface="Bernard MT Condensed" pitchFamily="18" charset="0"/>
                <a:ea typeface="+mj-ea"/>
                <a:cs typeface="Times New Roman" pitchFamily="18" charset="0"/>
              </a:rPr>
              <a:t>Most </a:t>
            </a:r>
            <a:r>
              <a:rPr lang="en-US" sz="3200" dirty="0">
                <a:solidFill>
                  <a:srgbClr val="5A702E"/>
                </a:solidFill>
                <a:latin typeface="Bernard MT Condensed" pitchFamily="18" charset="0"/>
                <a:ea typeface="+mj-ea"/>
                <a:cs typeface="Times New Roman" pitchFamily="18" charset="0"/>
              </a:rPr>
              <a:t>exciting and promising Natural Health Enhancer</a:t>
            </a:r>
            <a:r>
              <a:rPr lang="en-US" sz="3200" dirty="0">
                <a:solidFill>
                  <a:srgbClr val="C00000"/>
                </a:solidFill>
                <a:latin typeface="Bernard MT Condensed" pitchFamily="18" charset="0"/>
                <a:ea typeface="+mj-ea"/>
                <a:cs typeface="Times New Roman" pitchFamily="18" charset="0"/>
              </a:rPr>
              <a:t> </a:t>
            </a:r>
          </a:p>
        </p:txBody>
      </p:sp>
      <p:sp>
        <p:nvSpPr>
          <p:cNvPr id="3" name="Rectangle 2"/>
          <p:cNvSpPr/>
          <p:nvPr/>
        </p:nvSpPr>
        <p:spPr>
          <a:xfrm>
            <a:off x="928662" y="5786454"/>
            <a:ext cx="7429552" cy="584775"/>
          </a:xfrm>
          <a:prstGeom prst="rect">
            <a:avLst/>
          </a:prstGeom>
        </p:spPr>
        <p:txBody>
          <a:bodyPr wrap="square">
            <a:spAutoFit/>
          </a:bodyPr>
          <a:lstStyle/>
          <a:p>
            <a:pPr algn="ctr"/>
            <a:r>
              <a:rPr lang="en-US" sz="3200" dirty="0" smtClean="0">
                <a:solidFill>
                  <a:srgbClr val="5A702E"/>
                </a:solidFill>
                <a:latin typeface="Bernard MT Condensed" pitchFamily="18" charset="0"/>
                <a:ea typeface="+mj-ea"/>
                <a:cs typeface="Times New Roman" pitchFamily="18" charset="0"/>
              </a:rPr>
              <a:t>Helps </a:t>
            </a:r>
            <a:r>
              <a:rPr lang="en-US" sz="3200" dirty="0">
                <a:solidFill>
                  <a:srgbClr val="5A702E"/>
                </a:solidFill>
                <a:latin typeface="Bernard MT Condensed" pitchFamily="18" charset="0"/>
                <a:ea typeface="+mj-ea"/>
                <a:cs typeface="Times New Roman" pitchFamily="18" charset="0"/>
              </a:rPr>
              <a:t>"sick" cells return to normal</a:t>
            </a:r>
          </a:p>
        </p:txBody>
      </p:sp>
      <p:sp>
        <p:nvSpPr>
          <p:cNvPr id="6" name="Rectangle 5"/>
          <p:cNvSpPr/>
          <p:nvPr/>
        </p:nvSpPr>
        <p:spPr>
          <a:xfrm>
            <a:off x="1857356" y="214290"/>
            <a:ext cx="5267660" cy="630942"/>
          </a:xfrm>
          <a:prstGeom prst="rect">
            <a:avLst/>
          </a:prstGeom>
        </p:spPr>
        <p:txBody>
          <a:bodyPr wrap="none">
            <a:spAutoFit/>
          </a:bodyPr>
          <a:lstStyle/>
          <a:p>
            <a:r>
              <a:rPr lang="en-US" sz="3500" dirty="0" smtClean="0">
                <a:solidFill>
                  <a:srgbClr val="5A702E"/>
                </a:solidFill>
                <a:effectLst>
                  <a:outerShdw blurRad="38100" dist="38100" dir="2700000" algn="tl">
                    <a:srgbClr val="000000">
                      <a:alpha val="43137"/>
                    </a:srgbClr>
                  </a:outerShdw>
                </a:effectLst>
                <a:latin typeface="Bernard MT Condensed" pitchFamily="18" charset="0"/>
                <a:ea typeface="+mj-ea"/>
                <a:cs typeface="Times New Roman" pitchFamily="18" charset="0"/>
              </a:rPr>
              <a:t>SOLUTION BY KEVA INDUSTRIES</a:t>
            </a:r>
          </a:p>
        </p:txBody>
      </p:sp>
      <p:sp>
        <p:nvSpPr>
          <p:cNvPr id="7" name="Rectangle 6"/>
          <p:cNvSpPr/>
          <p:nvPr/>
        </p:nvSpPr>
        <p:spPr>
          <a:xfrm>
            <a:off x="2714612" y="1000108"/>
            <a:ext cx="3286148" cy="784830"/>
          </a:xfrm>
          <a:prstGeom prst="rect">
            <a:avLst/>
          </a:prstGeom>
        </p:spPr>
        <p:txBody>
          <a:bodyPr wrap="square">
            <a:spAutoFit/>
          </a:bodyPr>
          <a:lstStyle/>
          <a:p>
            <a:pPr algn="ctr"/>
            <a:r>
              <a:rPr lang="en-US" sz="4500" spc="600" dirty="0" smtClean="0">
                <a:solidFill>
                  <a:srgbClr val="C00000"/>
                </a:solidFill>
                <a:effectLst>
                  <a:outerShdw blurRad="38100" dist="38100" dir="2700000" algn="tl">
                    <a:srgbClr val="000000">
                      <a:alpha val="43137"/>
                    </a:srgbClr>
                  </a:outerShdw>
                </a:effectLst>
                <a:latin typeface="Bernard MT Condensed" pitchFamily="18" charset="0"/>
                <a:ea typeface="+mj-ea"/>
                <a:cs typeface="Times New Roman" pitchFamily="18" charset="0"/>
              </a:rPr>
              <a:t>KEVA NONI</a:t>
            </a:r>
            <a:endParaRPr lang="en-US" sz="4500" spc="600" dirty="0">
              <a:solidFill>
                <a:srgbClr val="C00000"/>
              </a:solidFill>
              <a:effectLst>
                <a:outerShdw blurRad="38100" dist="38100" dir="2700000" algn="tl">
                  <a:srgbClr val="000000">
                    <a:alpha val="43137"/>
                  </a:srgbClr>
                </a:outerShdw>
              </a:effectLst>
              <a:latin typeface="Bernard MT Condensed" pitchFamily="18" charset="0"/>
              <a:ea typeface="+mj-ea"/>
              <a:cs typeface="Times New Roman" pitchFamily="18" charset="0"/>
            </a:endParaRPr>
          </a:p>
        </p:txBody>
      </p:sp>
      <p:pic>
        <p:nvPicPr>
          <p:cNvPr id="8" name="Picture 7" descr="DSC_0308.JPG"/>
          <p:cNvPicPr>
            <a:picLocks noChangeAspect="1"/>
          </p:cNvPicPr>
          <p:nvPr/>
        </p:nvPicPr>
        <p:blipFill>
          <a:blip r:embed="rId2" cstate="email">
            <a:lum bright="10000"/>
          </a:blip>
          <a:stretch>
            <a:fillRect/>
          </a:stretch>
        </p:blipFill>
        <p:spPr>
          <a:xfrm>
            <a:off x="2285984" y="1749911"/>
            <a:ext cx="4429156" cy="296497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1714488"/>
            <a:ext cx="8358246" cy="1077218"/>
          </a:xfrm>
          <a:prstGeom prst="rect">
            <a:avLst/>
          </a:prstGeom>
        </p:spPr>
        <p:txBody>
          <a:bodyPr wrap="square">
            <a:spAutoFit/>
          </a:bodyPr>
          <a:lstStyle/>
          <a:p>
            <a:pPr algn="just"/>
            <a:r>
              <a:rPr lang="en-US" sz="3200" dirty="0">
                <a:solidFill>
                  <a:srgbClr val="5A702E"/>
                </a:solidFill>
                <a:effectLst>
                  <a:outerShdw blurRad="38100" dist="38100" dir="2700000" sx="1000" sy="1000" algn="tl">
                    <a:srgbClr val="000000">
                      <a:alpha val="43137"/>
                    </a:srgbClr>
                  </a:outerShdw>
                </a:effectLst>
                <a:latin typeface="Bernard MT Condensed" pitchFamily="18" charset="0"/>
                <a:ea typeface="+mj-ea"/>
                <a:cs typeface="Times New Roman" pitchFamily="18" charset="0"/>
              </a:rPr>
              <a:t>Keva Noni is </a:t>
            </a:r>
            <a:r>
              <a:rPr lang="en-US" sz="3200" dirty="0" smtClean="0">
                <a:solidFill>
                  <a:srgbClr val="5A702E"/>
                </a:solidFill>
                <a:effectLst>
                  <a:outerShdw blurRad="38100" dist="38100" dir="2700000" sx="1000" sy="1000" algn="tl">
                    <a:srgbClr val="000000">
                      <a:alpha val="43137"/>
                    </a:srgbClr>
                  </a:outerShdw>
                </a:effectLst>
                <a:latin typeface="Bernard MT Condensed" pitchFamily="18" charset="0"/>
                <a:ea typeface="+mj-ea"/>
                <a:cs typeface="Times New Roman" pitchFamily="18" charset="0"/>
              </a:rPr>
              <a:t>a concentrated </a:t>
            </a:r>
            <a:r>
              <a:rPr lang="en-US" sz="3200" dirty="0">
                <a:solidFill>
                  <a:srgbClr val="5A702E"/>
                </a:solidFill>
                <a:effectLst>
                  <a:outerShdw blurRad="38100" dist="38100" dir="2700000" sx="1000" sy="1000" algn="tl">
                    <a:srgbClr val="000000">
                      <a:alpha val="43137"/>
                    </a:srgbClr>
                  </a:outerShdw>
                </a:effectLst>
                <a:latin typeface="Bernard MT Condensed" pitchFamily="18" charset="0"/>
                <a:ea typeface="+mj-ea"/>
                <a:cs typeface="Times New Roman" pitchFamily="18" charset="0"/>
              </a:rPr>
              <a:t>juice extracted from Noni. </a:t>
            </a:r>
          </a:p>
        </p:txBody>
      </p:sp>
      <p:sp>
        <p:nvSpPr>
          <p:cNvPr id="3" name="Rectangle 2"/>
          <p:cNvSpPr/>
          <p:nvPr/>
        </p:nvSpPr>
        <p:spPr>
          <a:xfrm>
            <a:off x="357158" y="3286124"/>
            <a:ext cx="4572032" cy="2554545"/>
          </a:xfrm>
          <a:prstGeom prst="rect">
            <a:avLst/>
          </a:prstGeom>
        </p:spPr>
        <p:txBody>
          <a:bodyPr wrap="square">
            <a:spAutoFit/>
          </a:bodyPr>
          <a:lstStyle/>
          <a:p>
            <a:pPr algn="just"/>
            <a:r>
              <a:rPr lang="en-US" sz="3200" dirty="0" smtClean="0">
                <a:solidFill>
                  <a:srgbClr val="5A702E"/>
                </a:solidFill>
                <a:effectLst>
                  <a:outerShdw blurRad="38100" dist="38100" dir="2700000" sx="1000" sy="1000" algn="tl">
                    <a:srgbClr val="000000">
                      <a:alpha val="43137"/>
                    </a:srgbClr>
                  </a:outerShdw>
                </a:effectLst>
                <a:latin typeface="Bernard MT Condensed" pitchFamily="18" charset="0"/>
                <a:ea typeface="+mj-ea"/>
                <a:cs typeface="Times New Roman" pitchFamily="18" charset="0"/>
              </a:rPr>
              <a:t>It </a:t>
            </a:r>
            <a:r>
              <a:rPr lang="en-US" sz="3200" dirty="0">
                <a:solidFill>
                  <a:srgbClr val="5A702E"/>
                </a:solidFill>
                <a:effectLst>
                  <a:outerShdw blurRad="38100" dist="38100" dir="2700000" sx="1000" sy="1000" algn="tl">
                    <a:srgbClr val="000000">
                      <a:alpha val="43137"/>
                    </a:srgbClr>
                  </a:outerShdw>
                </a:effectLst>
                <a:latin typeface="Bernard MT Condensed" pitchFamily="18" charset="0"/>
                <a:ea typeface="+mj-ea"/>
                <a:cs typeface="Times New Roman" pitchFamily="18" charset="0"/>
              </a:rPr>
              <a:t>is based on the latest grape juice extraction technology being used in California, USA for making natural health products.</a:t>
            </a:r>
          </a:p>
        </p:txBody>
      </p:sp>
      <p:sp>
        <p:nvSpPr>
          <p:cNvPr id="5" name="Rectangle 4"/>
          <p:cNvSpPr/>
          <p:nvPr/>
        </p:nvSpPr>
        <p:spPr>
          <a:xfrm>
            <a:off x="2071670" y="357166"/>
            <a:ext cx="4572000" cy="738664"/>
          </a:xfrm>
          <a:prstGeom prst="rect">
            <a:avLst/>
          </a:prstGeom>
        </p:spPr>
        <p:txBody>
          <a:bodyPr>
            <a:spAutoFit/>
          </a:bodyPr>
          <a:lstStyle/>
          <a:p>
            <a:pPr algn="ctr"/>
            <a:r>
              <a:rPr lang="en-US" sz="4200" dirty="0" smtClean="0">
                <a:ln>
                  <a:solidFill>
                    <a:schemeClr val="accent3">
                      <a:lumMod val="60000"/>
                      <a:lumOff val="40000"/>
                    </a:schemeClr>
                  </a:solidFill>
                </a:ln>
                <a:solidFill>
                  <a:srgbClr val="5A702E"/>
                </a:solidFill>
                <a:effectLst>
                  <a:glow rad="101600">
                    <a:schemeClr val="accent3">
                      <a:lumMod val="20000"/>
                      <a:lumOff val="80000"/>
                      <a:alpha val="60000"/>
                    </a:schemeClr>
                  </a:glow>
                  <a:outerShdw blurRad="38100" dist="38100" dir="2700000" sx="1000" sy="1000" algn="tl">
                    <a:srgbClr val="000000">
                      <a:alpha val="43137"/>
                    </a:srgbClr>
                  </a:outerShdw>
                </a:effectLst>
                <a:latin typeface="Bernard MT Condensed" pitchFamily="18" charset="0"/>
                <a:ea typeface="+mj-ea"/>
                <a:cs typeface="Times New Roman" pitchFamily="18" charset="0"/>
              </a:rPr>
              <a:t>WHAT IS KEVA NONI?</a:t>
            </a:r>
            <a:endParaRPr lang="en-US" sz="4200" dirty="0">
              <a:ln>
                <a:solidFill>
                  <a:schemeClr val="accent3">
                    <a:lumMod val="60000"/>
                    <a:lumOff val="40000"/>
                  </a:schemeClr>
                </a:solidFill>
              </a:ln>
              <a:solidFill>
                <a:srgbClr val="5A702E"/>
              </a:solidFill>
              <a:effectLst>
                <a:glow rad="101600">
                  <a:schemeClr val="accent3">
                    <a:lumMod val="20000"/>
                    <a:lumOff val="80000"/>
                    <a:alpha val="60000"/>
                  </a:schemeClr>
                </a:glow>
                <a:outerShdw blurRad="38100" dist="38100" dir="2700000" sx="1000" sy="1000" algn="tl">
                  <a:srgbClr val="000000">
                    <a:alpha val="43137"/>
                  </a:srgbClr>
                </a:outerShdw>
              </a:effectLst>
              <a:latin typeface="Bernard MT Condensed" pitchFamily="18" charset="0"/>
              <a:ea typeface="+mj-ea"/>
              <a:cs typeface="Times New Roman" pitchFamily="18" charset="0"/>
            </a:endParaRPr>
          </a:p>
        </p:txBody>
      </p:sp>
      <p:pic>
        <p:nvPicPr>
          <p:cNvPr id="7" name="Picture 6" descr="OM1_6391.JPG"/>
          <p:cNvPicPr>
            <a:picLocks noChangeAspect="1"/>
          </p:cNvPicPr>
          <p:nvPr/>
        </p:nvPicPr>
        <p:blipFill>
          <a:blip r:embed="rId2" cstate="email">
            <a:lum bright="20000" contrast="-10000"/>
          </a:blip>
          <a:srcRect/>
          <a:stretch>
            <a:fillRect/>
          </a:stretch>
        </p:blipFill>
        <p:spPr>
          <a:xfrm>
            <a:off x="5143504" y="2928934"/>
            <a:ext cx="3643951" cy="314327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857232"/>
            <a:ext cx="6000792" cy="4524315"/>
          </a:xfrm>
          <a:prstGeom prst="rect">
            <a:avLst/>
          </a:prstGeom>
        </p:spPr>
        <p:txBody>
          <a:bodyPr wrap="square">
            <a:spAutoFit/>
          </a:bodyPr>
          <a:lstStyle/>
          <a:p>
            <a:pPr algn="just"/>
            <a:r>
              <a:rPr lang="en-US" sz="3200" dirty="0" smtClean="0">
                <a:solidFill>
                  <a:schemeClr val="bg2">
                    <a:lumMod val="50000"/>
                  </a:schemeClr>
                </a:solidFill>
                <a:effectLst>
                  <a:glow rad="101600">
                    <a:schemeClr val="bg2">
                      <a:lumMod val="90000"/>
                      <a:alpha val="60000"/>
                    </a:schemeClr>
                  </a:glow>
                </a:effectLst>
                <a:latin typeface="Bernard MT Condensed" pitchFamily="18" charset="0"/>
                <a:ea typeface="+mj-ea"/>
                <a:cs typeface="Times New Roman" pitchFamily="18" charset="0"/>
              </a:rPr>
              <a:t>Keva Noni enriches </a:t>
            </a:r>
            <a:r>
              <a:rPr lang="en-US" sz="3200" dirty="0">
                <a:solidFill>
                  <a:schemeClr val="bg2">
                    <a:lumMod val="50000"/>
                  </a:schemeClr>
                </a:solidFill>
                <a:effectLst>
                  <a:glow rad="101600">
                    <a:schemeClr val="bg2">
                      <a:lumMod val="90000"/>
                      <a:alpha val="60000"/>
                    </a:schemeClr>
                  </a:glow>
                </a:effectLst>
                <a:latin typeface="Bernard MT Condensed" pitchFamily="18" charset="0"/>
                <a:ea typeface="+mj-ea"/>
                <a:cs typeface="Times New Roman" pitchFamily="18" charset="0"/>
              </a:rPr>
              <a:t>our body with vitamins A, C, E, B, B2, B6, B12, Calcium, Iron, Niacin, Folic Acid, Pantothenic Acid, Phosphorus, Magnesium, Zinc, Copper and other minerals like Chromium, Manganese, Molybdenum, Sodium, Potassium, Carbohydrates and 160+ isolated nutrients</a:t>
            </a:r>
          </a:p>
        </p:txBody>
      </p:sp>
      <p:pic>
        <p:nvPicPr>
          <p:cNvPr id="5" name="Picture 4" descr="DSC_0308.JPG"/>
          <p:cNvPicPr>
            <a:picLocks noChangeAspect="1"/>
          </p:cNvPicPr>
          <p:nvPr/>
        </p:nvPicPr>
        <p:blipFill>
          <a:blip r:embed="rId2" cstate="email">
            <a:lum bright="20000"/>
          </a:blip>
          <a:srcRect/>
          <a:stretch>
            <a:fillRect/>
          </a:stretch>
        </p:blipFill>
        <p:spPr>
          <a:xfrm>
            <a:off x="6572264" y="642918"/>
            <a:ext cx="2143140" cy="4286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bright="15000" contrast="-48000"/>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285720" y="1000108"/>
            <a:ext cx="8429684" cy="1077218"/>
          </a:xfrm>
          <a:prstGeom prst="rect">
            <a:avLst/>
          </a:prstGeom>
        </p:spPr>
        <p:txBody>
          <a:bodyPr wrap="square">
            <a:spAutoFit/>
          </a:bodyPr>
          <a:lstStyle/>
          <a:p>
            <a:pPr algn="just"/>
            <a:r>
              <a:rPr lang="en-US" sz="3200" dirty="0" smtClean="0">
                <a:solidFill>
                  <a:schemeClr val="tx1">
                    <a:lumMod val="95000"/>
                    <a:lumOff val="5000"/>
                  </a:schemeClr>
                </a:solidFill>
                <a:effectLst>
                  <a:glow rad="101600">
                    <a:schemeClr val="bg1">
                      <a:alpha val="60000"/>
                    </a:schemeClr>
                  </a:glow>
                </a:effectLst>
                <a:latin typeface="Bernard MT Condensed" pitchFamily="18" charset="0"/>
                <a:ea typeface="+mj-ea"/>
                <a:cs typeface="Times New Roman" pitchFamily="18" charset="0"/>
              </a:rPr>
              <a:t>Keva Noni is considered as a balancing agent and stabilizes the body in maintaining perfect health. </a:t>
            </a:r>
            <a:endParaRPr lang="en-US" sz="3200" dirty="0">
              <a:solidFill>
                <a:schemeClr val="tx1">
                  <a:lumMod val="95000"/>
                  <a:lumOff val="5000"/>
                </a:schemeClr>
              </a:solidFill>
              <a:effectLst>
                <a:glow rad="101600">
                  <a:schemeClr val="bg1">
                    <a:alpha val="60000"/>
                  </a:schemeClr>
                </a:glow>
              </a:effectLst>
              <a:latin typeface="Bernard MT Condensed" pitchFamily="18" charset="0"/>
              <a:ea typeface="+mj-ea"/>
              <a:cs typeface="Times New Roman" pitchFamily="18" charset="0"/>
            </a:endParaRPr>
          </a:p>
        </p:txBody>
      </p:sp>
      <p:sp>
        <p:nvSpPr>
          <p:cNvPr id="4" name="Rectangle 3"/>
          <p:cNvSpPr/>
          <p:nvPr/>
        </p:nvSpPr>
        <p:spPr>
          <a:xfrm>
            <a:off x="357158" y="2928934"/>
            <a:ext cx="8358246" cy="1077218"/>
          </a:xfrm>
          <a:prstGeom prst="rect">
            <a:avLst/>
          </a:prstGeom>
        </p:spPr>
        <p:txBody>
          <a:bodyPr wrap="square">
            <a:spAutoFit/>
          </a:bodyPr>
          <a:lstStyle/>
          <a:p>
            <a:pPr algn="just"/>
            <a:r>
              <a:rPr lang="en-US" sz="3200" dirty="0" smtClean="0">
                <a:solidFill>
                  <a:schemeClr val="tx1">
                    <a:lumMod val="95000"/>
                    <a:lumOff val="5000"/>
                  </a:schemeClr>
                </a:solidFill>
                <a:effectLst>
                  <a:glow rad="101600">
                    <a:schemeClr val="bg1">
                      <a:alpha val="60000"/>
                    </a:schemeClr>
                  </a:glow>
                </a:effectLst>
                <a:latin typeface="Bernard MT Condensed" pitchFamily="18" charset="0"/>
                <a:cs typeface="Times New Roman" pitchFamily="18" charset="0"/>
              </a:rPr>
              <a:t>It has the world's richest source of cellular rejuvenating enzymes. </a:t>
            </a:r>
            <a:endParaRPr lang="en-US" sz="3200" dirty="0">
              <a:solidFill>
                <a:schemeClr val="tx1">
                  <a:lumMod val="95000"/>
                  <a:lumOff val="5000"/>
                </a:schemeClr>
              </a:solidFill>
              <a:effectLst>
                <a:glow rad="101600">
                  <a:schemeClr val="bg1">
                    <a:alpha val="60000"/>
                  </a:schemeClr>
                </a:glow>
              </a:effectLst>
              <a:latin typeface="Bernard MT Condensed" pitchFamily="18" charset="0"/>
              <a:cs typeface="Times New Roman" pitchFamily="18" charset="0"/>
            </a:endParaRPr>
          </a:p>
        </p:txBody>
      </p:sp>
      <p:sp>
        <p:nvSpPr>
          <p:cNvPr id="5" name="Rectangle 4"/>
          <p:cNvSpPr/>
          <p:nvPr/>
        </p:nvSpPr>
        <p:spPr>
          <a:xfrm>
            <a:off x="357158" y="4786322"/>
            <a:ext cx="8286808" cy="1077218"/>
          </a:xfrm>
          <a:prstGeom prst="rect">
            <a:avLst/>
          </a:prstGeom>
        </p:spPr>
        <p:txBody>
          <a:bodyPr wrap="square">
            <a:spAutoFit/>
          </a:bodyPr>
          <a:lstStyle/>
          <a:p>
            <a:pPr algn="just"/>
            <a:r>
              <a:rPr lang="en-US" sz="3200" dirty="0" smtClean="0">
                <a:solidFill>
                  <a:schemeClr val="tx1">
                    <a:lumMod val="95000"/>
                    <a:lumOff val="5000"/>
                  </a:schemeClr>
                </a:solidFill>
                <a:effectLst>
                  <a:glow rad="101600">
                    <a:schemeClr val="bg1">
                      <a:alpha val="60000"/>
                    </a:schemeClr>
                  </a:glow>
                </a:effectLst>
                <a:latin typeface="Bernard MT Condensed" pitchFamily="18" charset="0"/>
                <a:cs typeface="Times New Roman" pitchFamily="18" charset="0"/>
              </a:rPr>
              <a:t>It is a nutritional food that supports body cells and leads to healthy body. </a:t>
            </a:r>
            <a:endParaRPr lang="en-US" sz="3200" dirty="0">
              <a:solidFill>
                <a:schemeClr val="tx1">
                  <a:lumMod val="95000"/>
                  <a:lumOff val="5000"/>
                </a:schemeClr>
              </a:solidFill>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1335</TotalTime>
  <Words>1580</Words>
  <Application>Microsoft Office PowerPoint</Application>
  <PresentationFormat>On-screen Show (4:3)</PresentationFormat>
  <Paragraphs>179</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KEVA NONI</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Keva Noni is a quality product introduced first time in India  in technical collaboration with DROI PHARMA based in California, USA</vt:lpstr>
      <vt:lpstr>Slide 15</vt:lpstr>
      <vt:lpstr>Slide 16</vt:lpstr>
      <vt:lpstr>BENEFITS OF KEVA NONI</vt:lpstr>
      <vt:lpstr>BENEFITS OF KEVA NONI</vt:lpstr>
      <vt:lpstr>BENEFITS OF KEVA NONI</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Contact:   Keva Industries An ISO 9001:2008 Certified Company Level 2, Prestige Omega,  No. 104,  EPIP Zone,  Whitefield, Bangalore-560066 (India) Web: www.kevaind.org </vt:lpstr>
      <vt:lpstr>Slide 38</vt:lpstr>
    </vt:vector>
  </TitlesOfParts>
  <Company>IDM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kamaljit</dc:creator>
  <cp:lastModifiedBy>kamaljit</cp:lastModifiedBy>
  <cp:revision>142</cp:revision>
  <dcterms:created xsi:type="dcterms:W3CDTF">2011-03-15T04:21:01Z</dcterms:created>
  <dcterms:modified xsi:type="dcterms:W3CDTF">2011-04-04T07:47:22Z</dcterms:modified>
</cp:coreProperties>
</file>